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7" r:id="rId5"/>
    <p:sldId id="263" r:id="rId6"/>
    <p:sldId id="278" r:id="rId7"/>
    <p:sldId id="264" r:id="rId8"/>
    <p:sldId id="279" r:id="rId9"/>
    <p:sldId id="265" r:id="rId10"/>
    <p:sldId id="280" r:id="rId11"/>
    <p:sldId id="266" r:id="rId12"/>
    <p:sldId id="281" r:id="rId13"/>
    <p:sldId id="257" r:id="rId14"/>
    <p:sldId id="258" r:id="rId15"/>
    <p:sldId id="287" r:id="rId16"/>
    <p:sldId id="284" r:id="rId17"/>
    <p:sldId id="288" r:id="rId18"/>
    <p:sldId id="285" r:id="rId19"/>
    <p:sldId id="286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829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Раздел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8.3А: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Квадратичная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функция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005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k-KZ" sz="4000" dirty="0">
                <a:solidFill>
                  <a:srgbClr val="0070C0"/>
                </a:solidFill>
              </a:rPr>
              <a:t>Тема урока: </a:t>
            </a:r>
            <a:br>
              <a:rPr lang="kk-KZ" sz="4000" dirty="0">
                <a:solidFill>
                  <a:srgbClr val="0070C0"/>
                </a:solidFill>
              </a:rPr>
            </a:br>
            <a:endParaRPr lang="kk-KZ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kk-KZ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kk-KZ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k-KZ" sz="4000" dirty="0" smtClean="0">
                <a:solidFill>
                  <a:srgbClr val="0070C0"/>
                </a:solidFill>
              </a:rPr>
              <a:t>Тема урока: </a:t>
            </a:r>
            <a:br>
              <a:rPr lang="kk-KZ" sz="4000" dirty="0" smtClean="0">
                <a:solidFill>
                  <a:srgbClr val="0070C0"/>
                </a:solidFill>
              </a:rPr>
            </a:br>
            <a:r>
              <a:rPr lang="kk-KZ" sz="4000" dirty="0" smtClean="0">
                <a:solidFill>
                  <a:srgbClr val="0070C0"/>
                </a:solidFill>
              </a:rPr>
              <a:t>Решение </a:t>
            </a:r>
            <a:r>
              <a:rPr lang="kk-KZ" sz="4000" dirty="0">
                <a:solidFill>
                  <a:srgbClr val="0070C0"/>
                </a:solidFill>
              </a:rPr>
              <a:t>текстовых задач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Picture 2" descr="ÐÐ°ÑÑÐ¸Ð½ÐºÐ¸ Ð¿Ð¾ Ð·Ð°Ð¿ÑÐ¾ÑÑ quadratic function in lif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11" b="2749"/>
          <a:stretch/>
        </p:blipFill>
        <p:spPr bwMode="auto">
          <a:xfrm>
            <a:off x="2267744" y="1988840"/>
            <a:ext cx="5091973" cy="336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92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68313" y="357346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147638" y="203200"/>
                <a:ext cx="8353425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множество значений </a:t>
                </a:r>
                <a:r>
                  <a:rPr lang="kk-KZ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0">
                          <a:solidFill>
                            <a:srgbClr val="7030A0"/>
                          </a:solidFill>
                          <a:latin typeface="Cambria Math"/>
                        </a:rPr>
                        <m:t>𝐲</m:t>
                      </m:r>
                      <m:r>
                        <a:rPr lang="kk-KZ" sz="3600" b="1" i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36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kk-KZ" sz="36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kk-KZ" sz="36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kk-KZ" sz="36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kk-KZ" sz="3600" b="1" i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kk-KZ" sz="3600" b="1" i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8" y="203200"/>
                <a:ext cx="8353425" cy="1212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188" t="-8040" r="-87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00064" y="3707497"/>
                <a:ext cx="22813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[−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latin typeface="Cambria Math"/>
                        </a:rPr>
                        <m:t>; +</m:t>
                      </m:r>
                      <m:r>
                        <a:rPr lang="en-US" sz="3600" b="1" i="1" smtClean="0">
                          <a:latin typeface="Cambria Math"/>
                        </a:rPr>
                        <m:t>∞</m:t>
                      </m:r>
                      <m:r>
                        <a:rPr lang="en-US" sz="3600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64" y="3707497"/>
                <a:ext cx="2281394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74075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68313" y="5300663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0" y="142422"/>
                <a:ext cx="9104188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kk-KZ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kk-KZ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:endParaRPr lang="kk-KZ" sz="36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kk-KZ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2422"/>
                <a:ext cx="9104188" cy="1212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804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78940" y="5448642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8313" y="357346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68313" y="1700213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357346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9727" y="177269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177281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731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68313" y="5300663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0" y="142422"/>
                <a:ext cx="9104188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kk-KZ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kk-KZ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:endParaRPr lang="kk-KZ" sz="36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kk-KZ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2422"/>
                <a:ext cx="9104188" cy="1212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804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78940" y="5448642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880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каких из перечисленных функций изображены на рисунке?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46" t="6186" r="28745" b="9277"/>
          <a:stretch>
            <a:fillRect/>
          </a:stretch>
        </p:blipFill>
        <p:spPr bwMode="auto">
          <a:xfrm>
            <a:off x="323528" y="1268760"/>
            <a:ext cx="4554747" cy="53257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1551" y="1268760"/>
            <a:ext cx="4032449" cy="4568552"/>
          </a:xfrm>
          <a:prstGeom prst="rect">
            <a:avLst/>
          </a:prstGeom>
          <a:blipFill rotWithShape="0">
            <a:blip r:embed="rId3" cstate="print"/>
            <a:stretch>
              <a:fillRect l="-4690" t="-1600"/>
            </a:stretch>
          </a:blipFill>
        </p:spPr>
        <p:txBody>
          <a:bodyPr/>
          <a:lstStyle/>
          <a:p>
            <a:pPr algn="ctr"/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15816" y="1844824"/>
            <a:ext cx="2195734" cy="165618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923928" y="3140968"/>
            <a:ext cx="1224136" cy="47789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70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88640"/>
            <a:ext cx="9144000" cy="6669360"/>
          </a:xfrm>
          <a:prstGeom prst="rect">
            <a:avLst/>
          </a:prstGeom>
          <a:blipFill rotWithShape="0">
            <a:blip r:embed="rId3" cstate="print"/>
            <a:stretch>
              <a:fillRect l="-600" b="-183"/>
            </a:stretch>
          </a:blipFill>
        </p:spPr>
        <p:txBody>
          <a:bodyPr/>
          <a:lstStyle/>
          <a:p>
            <a:pPr marL="2971800" marR="0" lvl="6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" sz="2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" sz="2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ÐÐ°ÑÑÐ¸Ð½ÐºÐ¸ Ð¿Ð¾ Ð·Ð°Ð¿ÑÐ¾ÑÑ Ð·Ð´Ð°Ð½Ð¸Ðµ ÑÐµÐ½ÑÑÐ°Ð»ÑÐ½Ð¾Ð³Ð¾ Ð°ÑÑÐ¸Ð²Ð° Ð² Ð°ÑÑÐ°Ð½Ðµ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08712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4916385" y="1700808"/>
          <a:ext cx="3637974" cy="504056"/>
        </p:xfrm>
        <a:graphic>
          <a:graphicData uri="http://schemas.openxmlformats.org/presentationml/2006/ole">
            <p:oleObj spid="_x0000_s7169" r:id="rId5" imgW="161290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739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3137" t="26013" r="31403" b="50591"/>
          <a:stretch>
            <a:fillRect/>
          </a:stretch>
        </p:blipFill>
        <p:spPr bwMode="auto">
          <a:xfrm>
            <a:off x="683568" y="548680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Длина моста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м, а высота опор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 Напишите уравнение параболы, являющейся моделью для подвесного кабеля, удерживающего этот мост.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Напишите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уравнение параболы, образованной мостом.</a:t>
            </a:r>
          </a:p>
        </p:txBody>
      </p:sp>
      <p:pic>
        <p:nvPicPr>
          <p:cNvPr id="5" name="Рисунок 4" descr="Описание: Картинки по запросу мост квадратичная функция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056784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18689" t="31757" r="31207" b="44867"/>
          <a:stretch>
            <a:fillRect/>
          </a:stretch>
        </p:blipFill>
        <p:spPr bwMode="auto">
          <a:xfrm>
            <a:off x="899592" y="476672"/>
            <a:ext cx="7848872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На рисунке показан туннель параболической формы (единицы измерения выражены в метрах).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Найдите квадратичную функцию, описывающую форму туннеля.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Пожарная машина имеет габаритные размеры 7400×2500×2800 мм (длина × ширина × высота). Определите, пройдет ли машина через туннель.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4392488" cy="352839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373216"/>
            <a:ext cx="2088232" cy="119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93" t="30861" r="26743" b="15045"/>
          <a:stretch>
            <a:fillRect/>
          </a:stretch>
        </p:blipFill>
        <p:spPr bwMode="auto">
          <a:xfrm>
            <a:off x="467544" y="836712"/>
            <a:ext cx="82682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обучения: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8.4.2.3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квадратичную функцию для решения прикладных задач;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8.4.3.1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математическую модель по условию задачи</a:t>
            </a:r>
          </a:p>
        </p:txBody>
      </p:sp>
    </p:spTree>
    <p:extLst>
      <p:ext uri="{BB962C8B-B14F-4D97-AF65-F5344CB8AC3E}">
        <p14:creationId xmlns="" xmlns:p14="http://schemas.microsoft.com/office/powerpoint/2010/main" val="13748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Исследовательская работа в группах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5"/>
            <a:ext cx="3816424" cy="216023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528392" cy="21602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3861048"/>
            <a:ext cx="3816424" cy="244827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8024" y="3861048"/>
          <a:ext cx="3816424" cy="2926080"/>
        </p:xfrm>
        <a:graphic>
          <a:graphicData uri="http://schemas.openxmlformats.org/drawingml/2006/table">
            <a:tbl>
              <a:tblPr/>
              <a:tblGrid>
                <a:gridCol w="3816424"/>
              </a:tblGrid>
              <a:tr h="27363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Дескрипторы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построена координатная плоскость;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определена вершина параболы;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построена парабола;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Сделан вывод.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496944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2"/>
                </a:solidFill>
              </a:rPr>
              <a:t>Творческая </a:t>
            </a:r>
            <a:r>
              <a:rPr lang="ru-RU" sz="2700" dirty="0" smtClean="0">
                <a:solidFill>
                  <a:schemeClr val="tx2"/>
                </a:solidFill>
              </a:rPr>
              <a:t>работа в парах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27258" t="31339" r="39230" b="15100"/>
          <a:stretch>
            <a:fillRect/>
          </a:stretch>
        </p:blipFill>
        <p:spPr bwMode="auto">
          <a:xfrm>
            <a:off x="395536" y="980728"/>
            <a:ext cx="874846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929" t="23077" r="22058" b="9687"/>
          <a:stretch>
            <a:fillRect/>
          </a:stretch>
        </p:blipFill>
        <p:spPr bwMode="auto">
          <a:xfrm>
            <a:off x="755576" y="188640"/>
            <a:ext cx="83884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68313" y="1700213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68313" y="357346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68313" y="5300663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179388" y="292109"/>
                <a:ext cx="8964612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ru-RU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Укажите </a:t>
                </a:r>
                <a:r>
                  <a:rPr lang="ru-RU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координаты вершины параболы </a:t>
                </a:r>
                <a:endParaRPr lang="ru-RU" sz="36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ar-AE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292109"/>
                <a:ext cx="8964612" cy="1212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68" t="-8543" r="-1428" b="-1809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82046" y="3573463"/>
                <a:ext cx="234923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 b="1" i="1">
                              <a:latin typeface="Cambria Math"/>
                            </a:rPr>
                            <m:t>−</m:t>
                          </m:r>
                          <m:r>
                            <a:rPr lang="kk-KZ" sz="2400" b="1" i="1">
                              <a:latin typeface="Cambria Math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sz="2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kk-KZ" sz="2400" b="1" i="1">
                              <a:latin typeface="Cambria Math"/>
                            </a:rPr>
                            <m:t>; −</m:t>
                          </m:r>
                          <m:r>
                            <a:rPr lang="kk-KZ" sz="2400" b="1" i="1">
                              <a:latin typeface="Cambria Math"/>
                            </a:rPr>
                            <m:t>𝟏𝟐</m:t>
                          </m:r>
                          <m:f>
                            <m:f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sz="24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46" y="3573463"/>
                <a:ext cx="2349233" cy="9221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63687" y="1721071"/>
                <a:ext cx="1706429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 b="1" i="1">
                              <a:latin typeface="Cambria Math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sz="2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kk-KZ" sz="2400" b="1" i="1">
                              <a:latin typeface="Cambria Math"/>
                            </a:rPr>
                            <m:t>; </m:t>
                          </m:r>
                          <m:r>
                            <a:rPr lang="kk-KZ" sz="2400" b="1" i="1">
                              <a:latin typeface="Cambria Math"/>
                            </a:rPr>
                            <m:t>𝟔</m:t>
                          </m:r>
                          <m:f>
                            <m:f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sz="2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7" y="1721071"/>
                <a:ext cx="1706429" cy="9221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582046" y="5496253"/>
                <a:ext cx="17175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latin typeface="Cambria Math"/>
                            </a:rPr>
                            <m:t>−</m:t>
                          </m:r>
                          <m:r>
                            <a:rPr lang="kk-KZ" sz="2800" b="1" i="1">
                              <a:latin typeface="Cambria Math"/>
                            </a:rPr>
                            <m:t>𝟓</m:t>
                          </m:r>
                          <m:r>
                            <a:rPr lang="kk-KZ" sz="2800" b="1" i="1">
                              <a:latin typeface="Cambria Math"/>
                            </a:rPr>
                            <m:t>; </m:t>
                          </m:r>
                          <m:r>
                            <a:rPr lang="kk-KZ" sz="2800" b="1" i="1">
                              <a:latin typeface="Cambria Math"/>
                            </a:rPr>
                            <m:t>𝟒𝟒</m:t>
                          </m:r>
                        </m:e>
                      </m:d>
                    </m:oMath>
                  </m:oMathPara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46" y="5496253"/>
                <a:ext cx="1717521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67544" y="1700808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699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68313" y="357346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179388" y="292109"/>
                <a:ext cx="8964612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ru-RU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Укажите </a:t>
                </a:r>
                <a:r>
                  <a:rPr lang="ru-RU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координаты вершины параболы </a:t>
                </a:r>
                <a:endParaRPr lang="ru-RU" sz="36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ar-AE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k-KZ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292109"/>
                <a:ext cx="8964612" cy="1212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68" t="-8543" r="-1428" b="-1809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82046" y="3573463"/>
                <a:ext cx="234923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 b="1" i="1">
                              <a:latin typeface="Cambria Math"/>
                            </a:rPr>
                            <m:t>−</m:t>
                          </m:r>
                          <m:r>
                            <a:rPr lang="kk-KZ" sz="2400" b="1" i="1">
                              <a:latin typeface="Cambria Math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sz="2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kk-KZ" sz="2400" b="1" i="1">
                              <a:latin typeface="Cambria Math"/>
                            </a:rPr>
                            <m:t>; −</m:t>
                          </m:r>
                          <m:r>
                            <a:rPr lang="kk-KZ" sz="2400" b="1" i="1">
                              <a:latin typeface="Cambria Math"/>
                            </a:rPr>
                            <m:t>𝟏𝟐</m:t>
                          </m:r>
                          <m:f>
                            <m:f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sz="24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46" y="3573463"/>
                <a:ext cx="2349233" cy="9221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08310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55875" y="4149725"/>
            <a:ext cx="3887788" cy="2447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1125538"/>
            <a:ext cx="3887787" cy="2447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6825" y="1125538"/>
            <a:ext cx="3887788" cy="2447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50825" y="1916113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5292725" y="177323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916238" y="4724400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86" y="1209727"/>
            <a:ext cx="2117726" cy="232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23" y="1191055"/>
            <a:ext cx="2179970" cy="232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17" y="4180911"/>
            <a:ext cx="2209407" cy="233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61702" y="-28581"/>
                <a:ext cx="8964612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kk-KZ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Выберите график функции 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AE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02" y="-28581"/>
                <a:ext cx="8964612" cy="121289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804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5449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388" y="1125538"/>
            <a:ext cx="3887787" cy="2447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50825" y="1916113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86" y="1209727"/>
            <a:ext cx="2117726" cy="232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61702" y="-28581"/>
                <a:ext cx="8964612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kk-KZ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Выберите график функции 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AE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02" y="-28581"/>
                <a:ext cx="8964612" cy="121289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804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7674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50825" y="1341438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50825" y="32131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50825" y="5229225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179388" y="0"/>
                <a:ext cx="8353425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kk-KZ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kk-KZ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уравнение оси симметрии </a:t>
                </a:r>
                <a:r>
                  <a:rPr lang="kk-KZ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параболы </a:t>
                </a:r>
                <a14:m>
                  <m:oMath xmlns:m="http://schemas.openxmlformats.org/officeDocument/2006/math"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0"/>
                <a:ext cx="8353425" cy="1212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188" t="-8040" b="-1809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03648" y="1444695"/>
                <a:ext cx="15837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444695"/>
                <a:ext cx="1583702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2537" y="3316357"/>
                <a:ext cx="19668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latin typeface="Cambria Math"/>
                        </a:rPr>
                        <m:t>=−</m:t>
                      </m:r>
                      <m:r>
                        <a:rPr lang="en-US" sz="4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37" y="3316357"/>
                <a:ext cx="1966820" cy="7078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22537" y="5332482"/>
                <a:ext cx="15837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37" y="5332482"/>
                <a:ext cx="1583702" cy="70788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15293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50825" y="5229225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179388" y="0"/>
                <a:ext cx="8353425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kk-KZ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kk-KZ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уравнение оси симметрии </a:t>
                </a:r>
                <a:r>
                  <a:rPr lang="kk-KZ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параболы </a:t>
                </a:r>
                <a14:m>
                  <m:oMath xmlns:m="http://schemas.openxmlformats.org/officeDocument/2006/math"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0"/>
                <a:ext cx="8353425" cy="1212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188" t="-8040" b="-1809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22537" y="5332482"/>
                <a:ext cx="15837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37" y="5332482"/>
                <a:ext cx="1583702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37706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1050" y="0"/>
            <a:ext cx="5907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4400"/>
              <a:t>    </a:t>
            </a:r>
            <a:endParaRPr lang="ru-RU" sz="1400" b="1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68313" y="1700213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68313" y="357346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68313" y="5300663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147638" y="203200"/>
                <a:ext cx="8353425" cy="121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множество значений </a:t>
                </a:r>
                <a:r>
                  <a:rPr lang="kk-KZ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0">
                          <a:solidFill>
                            <a:srgbClr val="7030A0"/>
                          </a:solidFill>
                          <a:latin typeface="Cambria Math"/>
                        </a:rPr>
                        <m:t>𝐲</m:t>
                      </m:r>
                      <m:r>
                        <a:rPr lang="kk-KZ" sz="3600" b="1" i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36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kk-KZ" sz="36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kk-KZ" sz="36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kk-KZ" sz="36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kk-KZ" sz="3600" b="1" i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kk-KZ" sz="3600" b="1" i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8" y="203200"/>
                <a:ext cx="8353425" cy="1212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188" t="-8040" r="-87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47664" y="1834247"/>
                <a:ext cx="22813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[−</m:t>
                      </m:r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  <m:r>
                        <a:rPr lang="en-US" sz="3600" b="1" i="1" smtClean="0">
                          <a:latin typeface="Cambria Math"/>
                        </a:rPr>
                        <m:t>; +</m:t>
                      </m:r>
                      <m:r>
                        <a:rPr lang="en-US" sz="3600" b="1" i="1" smtClean="0">
                          <a:latin typeface="Cambria Math"/>
                        </a:rPr>
                        <m:t>∞</m:t>
                      </m:r>
                      <m:r>
                        <a:rPr lang="en-US" sz="3600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34247"/>
                <a:ext cx="2281394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00064" y="3707497"/>
                <a:ext cx="22813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[−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latin typeface="Cambria Math"/>
                        </a:rPr>
                        <m:t>; +</m:t>
                      </m:r>
                      <m:r>
                        <a:rPr lang="en-US" sz="3600" b="1" i="1" smtClean="0">
                          <a:latin typeface="Cambria Math"/>
                        </a:rPr>
                        <m:t>∞</m:t>
                      </m:r>
                      <m:r>
                        <a:rPr lang="en-US" sz="3600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64" y="3707497"/>
                <a:ext cx="2281394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21449" y="5434697"/>
                <a:ext cx="21804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[−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600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49" y="5434697"/>
                <a:ext cx="2180405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1689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108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Equation.3</vt:lpstr>
      <vt:lpstr>Раздел 8.3А:  Квадратичная функция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  3) На рисунке показан туннель параболической формы (единицы измерения выражены в метрах).  а) Найдите квадратичную функцию, описывающую форму туннеля.  б) Пожарная машина имеет габаритные размеры 7400×2500×2800 мм (длина × ширина × высота). Определите, пройдет ли машина через туннель.   </vt:lpstr>
      <vt:lpstr>Слайд 19</vt:lpstr>
      <vt:lpstr>Исследовательская работа в группах</vt:lpstr>
      <vt:lpstr>Слайд 21</vt:lpstr>
      <vt:lpstr> Творческая работа в парах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Authorized Organization</cp:lastModifiedBy>
  <cp:revision>54</cp:revision>
  <dcterms:created xsi:type="dcterms:W3CDTF">2018-03-19T03:51:50Z</dcterms:created>
  <dcterms:modified xsi:type="dcterms:W3CDTF">2019-02-24T13:02:07Z</dcterms:modified>
</cp:coreProperties>
</file>