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6" r:id="rId2"/>
    <p:sldId id="380" r:id="rId3"/>
    <p:sldId id="368" r:id="rId4"/>
    <p:sldId id="369" r:id="rId5"/>
    <p:sldId id="377" r:id="rId6"/>
    <p:sldId id="374" r:id="rId7"/>
    <p:sldId id="370" r:id="rId8"/>
    <p:sldId id="371" r:id="rId9"/>
    <p:sldId id="372" r:id="rId10"/>
    <p:sldId id="378" r:id="rId11"/>
    <p:sldId id="375" r:id="rId12"/>
    <p:sldId id="37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8FB"/>
    <a:srgbClr val="F193EA"/>
    <a:srgbClr val="DCDBF5"/>
    <a:srgbClr val="897CDA"/>
    <a:srgbClr val="0000CC"/>
    <a:srgbClr val="FF3399"/>
    <a:srgbClr val="FF33CC"/>
    <a:srgbClr val="FFFF66"/>
    <a:srgbClr val="FADAF8"/>
    <a:srgbClr val="FF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3923927" y="4195618"/>
            <a:ext cx="4896543" cy="2329725"/>
          </a:xfrm>
          <a:prstGeom prst="rect">
            <a:avLst/>
          </a:prstGeom>
          <a:solidFill>
            <a:schemeClr val="bg1">
              <a:alpha val="99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63688" y="332656"/>
            <a:ext cx="7056783" cy="4032448"/>
          </a:xfrm>
          <a:prstGeom prst="rect">
            <a:avLst/>
          </a:prstGeom>
          <a:solidFill>
            <a:schemeClr val="bg1">
              <a:alpha val="94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4" descr="http://img-fotki.yandex.ru/get/5647/134091466.65/0_aabb3_cd99640d_L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1959"/>
          <a:stretch/>
        </p:blipFill>
        <p:spPr bwMode="auto">
          <a:xfrm>
            <a:off x="307339" y="1735419"/>
            <a:ext cx="4408678" cy="482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297534" y="332656"/>
            <a:ext cx="8522938" cy="6192688"/>
          </a:xfrm>
          <a:prstGeom prst="rect">
            <a:avLst/>
          </a:prstGeom>
          <a:solidFill>
            <a:schemeClr val="bg1">
              <a:alpha val="99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4" descr="http://img-fotki.yandex.ru/get/5647/134091466.65/0_aabb3_cd99640d_L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307339" y="3475196"/>
            <a:ext cx="2849838" cy="309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img-fotki.yandex.ru/get/5647/134091466.65/0_aabb3_cd99640d_L.pn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-208"/>
          <a:stretch/>
        </p:blipFill>
        <p:spPr bwMode="auto">
          <a:xfrm flipH="1">
            <a:off x="7050754" y="4680000"/>
            <a:ext cx="1769718" cy="18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97534" y="332656"/>
            <a:ext cx="8522938" cy="6192688"/>
          </a:xfrm>
          <a:prstGeom prst="rect">
            <a:avLst/>
          </a:prstGeom>
          <a:solidFill>
            <a:schemeClr val="bg1">
              <a:alpha val="99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Picture 4" descr="http://img-fotki.yandex.ru/get/5647/134091466.65/0_aabb3_cd99640d_L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-208"/>
          <a:stretch/>
        </p:blipFill>
        <p:spPr bwMode="auto">
          <a:xfrm flipH="1">
            <a:off x="7050754" y="4680000"/>
            <a:ext cx="1769718" cy="18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nsportal.ru/user/33485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000">
              <a:srgbClr val="FF3399"/>
            </a:gs>
            <a:gs pos="0">
              <a:srgbClr val="F193EA"/>
            </a:gs>
            <a:gs pos="68000">
              <a:srgbClr val="F193EA"/>
            </a:gs>
            <a:gs pos="17999">
              <a:srgbClr val="FFFF00"/>
            </a:gs>
            <a:gs pos="30000">
              <a:srgbClr val="9966FF"/>
            </a:gs>
            <a:gs pos="58000">
              <a:srgbClr val="FFFF00"/>
            </a:gs>
            <a:gs pos="82001">
              <a:srgbClr val="FFFF00"/>
            </a:gs>
            <a:gs pos="100000">
              <a:srgbClr val="F193EA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202" y="-1"/>
            <a:ext cx="9143798" cy="6851983"/>
          </a:xfrm>
          <a:prstGeom prst="frame">
            <a:avLst>
              <a:gd name="adj1" fmla="val 4397"/>
            </a:avLst>
          </a:prstGeom>
          <a:gradFill flip="none" rotWithShape="1">
            <a:gsLst>
              <a:gs pos="0">
                <a:srgbClr val="F193EA"/>
              </a:gs>
              <a:gs pos="17999">
                <a:srgbClr val="FFFF00"/>
              </a:gs>
              <a:gs pos="31000">
                <a:srgbClr val="9966FF"/>
              </a:gs>
              <a:gs pos="63000">
                <a:srgbClr val="CC99FF"/>
              </a:gs>
              <a:gs pos="44000">
                <a:srgbClr val="FF3399"/>
              </a:gs>
              <a:gs pos="82001">
                <a:srgbClr val="FFFF00"/>
              </a:gs>
              <a:gs pos="100000">
                <a:srgbClr val="F193EA"/>
              </a:gs>
            </a:gsLst>
            <a:lin ang="18900000" scaled="1"/>
            <a:tileRect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7262" y="6617275"/>
            <a:ext cx="302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FFC000"/>
                </a:solidFill>
                <a:latin typeface="Monotype Corsiva" pitchFamily="66" charset="0"/>
              </a:rPr>
              <a:t>Матюшкина А.В. </a:t>
            </a:r>
            <a:r>
              <a:rPr lang="en-US" sz="1000" dirty="0" smtClean="0">
                <a:latin typeface="Monotype Corsiva" pitchFamily="66" charset="0"/>
                <a:hlinkClick r:id="rId13"/>
              </a:rPr>
              <a:t>http://nsportal.ru/user/33485</a:t>
            </a:r>
            <a:r>
              <a:rPr lang="ru-RU" sz="1000" dirty="0" smtClean="0">
                <a:latin typeface="Monotype Corsiva" pitchFamily="66" charset="0"/>
              </a:rPr>
              <a:t>  </a:t>
            </a:r>
            <a:endParaRPr lang="ru-RU" sz="1000" dirty="0">
              <a:latin typeface="Monotype Corsiva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857232"/>
            <a:ext cx="8572528" cy="324036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0000CC"/>
                </a:solidFill>
                <a:latin typeface="Arial Black" pitchFamily="34" charset="0"/>
              </a:rPr>
              <a:t>«Любовь –</a:t>
            </a:r>
            <a:br>
              <a:rPr lang="ru-RU" sz="6000" b="1" dirty="0" smtClean="0">
                <a:solidFill>
                  <a:srgbClr val="0000CC"/>
                </a:solidFill>
                <a:latin typeface="Arial Black" pitchFamily="34" charset="0"/>
              </a:rPr>
            </a:br>
            <a:r>
              <a:rPr lang="ru-RU" sz="6000" b="1" dirty="0" smtClean="0">
                <a:solidFill>
                  <a:srgbClr val="0000CC"/>
                </a:solidFill>
                <a:latin typeface="Arial Black" pitchFamily="34" charset="0"/>
              </a:rPr>
              <a:t> основа жизни»</a:t>
            </a:r>
            <a:r>
              <a:rPr lang="ru-RU" altLang="ru-RU" sz="6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/>
            </a:r>
            <a:br>
              <a:rPr lang="ru-RU" altLang="ru-RU" sz="6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endParaRPr lang="ru-RU" sz="6000" i="1" dirty="0">
              <a:latin typeface="Gabriola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4929198"/>
            <a:ext cx="5436096" cy="17526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92D050"/>
                </a:solidFill>
                <a:latin typeface="Arial Black" pitchFamily="34" charset="0"/>
              </a:rPr>
              <a:t>Учитель самопознания: Долина Е.В.</a:t>
            </a:r>
            <a:endParaRPr lang="ru-RU" sz="2400" dirty="0">
              <a:solidFill>
                <a:srgbClr val="92D05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015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916" y="285728"/>
            <a:ext cx="8471926" cy="1569660"/>
          </a:xfrm>
          <a:prstGeom prst="rect">
            <a:avLst/>
          </a:prstGeom>
          <a:solidFill>
            <a:srgbClr val="DCDBF5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«Служение обществу»</a:t>
            </a:r>
          </a:p>
          <a:p>
            <a:pPr algn="ctr"/>
            <a:endParaRPr lang="ru-RU" sz="4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2530" name="Picture 2" descr="Картинки по запросу &quot;«Служение обществу»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8572560" cy="5143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4916" y="285728"/>
            <a:ext cx="8471926" cy="1754326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«Природа – бесценный дар»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050" name="Picture 2" descr="Картинки по запросу &quot;любовь основа жизн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928802"/>
            <a:ext cx="8509057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916" y="285728"/>
            <a:ext cx="8471926" cy="830997"/>
          </a:xfrm>
          <a:prstGeom prst="rect">
            <a:avLst/>
          </a:prstGeom>
          <a:solidFill>
            <a:srgbClr val="DCDBF5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«Дружба в коллективе»</a:t>
            </a:r>
            <a:endParaRPr lang="ru-RU" sz="4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1506" name="Picture 2" descr="Картинки по запросу &quot;«Дружба в коллективе»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14422"/>
            <a:ext cx="7643866" cy="5072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643998" cy="6286544"/>
          </a:xfrm>
          <a:solidFill>
            <a:srgbClr val="FCE8FB"/>
          </a:solidFill>
        </p:spPr>
        <p:txBody>
          <a:bodyPr>
            <a:normAutofit lnSpcReduction="10000"/>
          </a:bodyPr>
          <a:lstStyle/>
          <a:p>
            <a:endParaRPr lang="ru-RU" sz="2800" dirty="0" smtClean="0">
              <a:latin typeface="Arial Black" pitchFamily="34" charset="0"/>
            </a:endParaRPr>
          </a:p>
          <a:p>
            <a:endParaRPr lang="ru-RU" sz="2800" dirty="0" smtClean="0">
              <a:latin typeface="Arial Black" pitchFamily="34" charset="0"/>
            </a:endParaRPr>
          </a:p>
          <a:p>
            <a:r>
              <a:rPr lang="ru-RU" sz="2800" dirty="0" smtClean="0">
                <a:latin typeface="Arial Black" pitchFamily="34" charset="0"/>
              </a:rPr>
              <a:t>Я </a:t>
            </a:r>
            <a:r>
              <a:rPr lang="ru-RU" sz="2800" dirty="0" smtClean="0">
                <a:latin typeface="Arial Black" pitchFamily="34" charset="0"/>
              </a:rPr>
              <a:t>так люблю себя, (руку на своё сердце) </a:t>
            </a:r>
            <a:endParaRPr lang="ru-RU" sz="2800" dirty="0" smtClean="0">
              <a:latin typeface="Arial Black" pitchFamily="34" charset="0"/>
            </a:endParaRPr>
          </a:p>
          <a:p>
            <a:endParaRPr lang="ru-RU" sz="2800" dirty="0" smtClean="0">
              <a:latin typeface="Arial Black" pitchFamily="34" charset="0"/>
            </a:endParaRPr>
          </a:p>
          <a:p>
            <a:r>
              <a:rPr lang="ru-RU" sz="2800" dirty="0" smtClean="0">
                <a:latin typeface="Arial Black" pitchFamily="34" charset="0"/>
              </a:rPr>
              <a:t>Что я могу любить тебя (на плечо соседу справа) </a:t>
            </a:r>
            <a:endParaRPr lang="ru-RU" sz="2800" dirty="0" smtClean="0">
              <a:latin typeface="Arial Black" pitchFamily="34" charset="0"/>
            </a:endParaRPr>
          </a:p>
          <a:p>
            <a:endParaRPr lang="ru-RU" sz="2800" dirty="0" smtClean="0">
              <a:latin typeface="Arial Black" pitchFamily="34" charset="0"/>
            </a:endParaRPr>
          </a:p>
          <a:p>
            <a:r>
              <a:rPr lang="ru-RU" sz="2800" dirty="0" smtClean="0">
                <a:latin typeface="Arial Black" pitchFamily="34" charset="0"/>
              </a:rPr>
              <a:t>И ты начнёшь любить себя (руку на плечо соседу слева) </a:t>
            </a:r>
            <a:endParaRPr lang="ru-RU" sz="2800" dirty="0" smtClean="0">
              <a:latin typeface="Arial Black" pitchFamily="34" charset="0"/>
            </a:endParaRPr>
          </a:p>
          <a:p>
            <a:endParaRPr lang="ru-RU" sz="2800" dirty="0" smtClean="0">
              <a:latin typeface="Arial Black" pitchFamily="34" charset="0"/>
            </a:endParaRPr>
          </a:p>
          <a:p>
            <a:r>
              <a:rPr lang="ru-RU" sz="2800" dirty="0" smtClean="0">
                <a:latin typeface="Arial Black" pitchFamily="34" charset="0"/>
              </a:rPr>
              <a:t>И сможешь полюбить меня (руку на сердце)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500034" y="714356"/>
            <a:ext cx="8001056" cy="511256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ru-RU" sz="2800" b="1" i="1" dirty="0" smtClean="0">
                <a:latin typeface="Arial Black" pitchFamily="34" charset="0"/>
              </a:rPr>
              <a:t>       Где Любовь, там свет… Давайте беречь, множить и дарить друг другу                                                                            </a:t>
            </a:r>
            <a:endParaRPr lang="ru-RU" sz="2800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sz="2400" i="1" dirty="0" smtClean="0">
                <a:latin typeface="Arial Black" pitchFamily="34" charset="0"/>
              </a:rPr>
              <a:t>                                    </a:t>
            </a:r>
            <a:r>
              <a:rPr lang="ru-RU" sz="2800" i="1" dirty="0" smtClean="0">
                <a:latin typeface="Arial Black" pitchFamily="34" charset="0"/>
              </a:rPr>
              <a:t>Любовь!</a:t>
            </a:r>
            <a:endParaRPr lang="ru-RU" sz="2400" i="1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sz="2400" i="1" dirty="0" smtClean="0">
                <a:latin typeface="Arial Black" pitchFamily="34" charset="0"/>
              </a:rPr>
              <a:t>                                             </a:t>
            </a:r>
          </a:p>
          <a:p>
            <a:pPr>
              <a:buNone/>
            </a:pPr>
            <a:r>
              <a:rPr lang="ru-RU" sz="2400" i="1" dirty="0" smtClean="0">
                <a:latin typeface="Arial Black" pitchFamily="34" charset="0"/>
              </a:rPr>
              <a:t>                                             С. А. Назарбаева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14348" y="1785926"/>
            <a:ext cx="3357586" cy="428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4511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539552" y="4077072"/>
            <a:ext cx="7992888" cy="278092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февраля 1992 года Сара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Алпысовна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создатель и президент республиканского детского благотворительного фонда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Бөбек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который оказывает реальную помощь обществу в решении проблем, связанных с обеспечением прав и законных интересов подрастающего поколения, нравственно-духовным образованием и воспитанием детей.</a:t>
            </a:r>
            <a:endParaRPr lang="ru-RU" sz="20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i.ratel.kz/cdn/inner/i/2017/July/04/78b88a5dbc6cac898c0471fc8099301b8389c7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548680"/>
            <a:ext cx="6840760" cy="3651757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="" xmlns:p14="http://schemas.microsoft.com/office/powerpoint/2010/main" val="294511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500174"/>
            <a:ext cx="4572000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0174"/>
            <a:ext cx="4572000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285720" y="214290"/>
            <a:ext cx="8572560" cy="16312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 июля 1994 г. - президент фонда "SOS - детские деревни Казахстана"(Филиал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Австрийсго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фонда «Киндер </a:t>
            </a:r>
            <a:r>
              <a:rPr kumimoji="0" lang="ru-RU" sz="2000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Интернациональ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»)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 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 марта 1999 г. - председатель попечительского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совета благотворительного фонда "Демография".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611560" y="620688"/>
            <a:ext cx="7992888" cy="10081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800" b="1" dirty="0" smtClean="0">
                <a:latin typeface="Gabriola" pitchFamily="82" charset="0"/>
              </a:rPr>
              <a:t>Награды Сары </a:t>
            </a:r>
            <a:r>
              <a:rPr lang="ru-RU" sz="4800" b="1" dirty="0" err="1" smtClean="0">
                <a:latin typeface="Gabriola" pitchFamily="82" charset="0"/>
              </a:rPr>
              <a:t>Алпысовны</a:t>
            </a:r>
            <a:endParaRPr lang="ru-RU" sz="4800" b="1" dirty="0" smtClean="0">
              <a:solidFill>
                <a:srgbClr val="0000CC"/>
              </a:solidFill>
              <a:latin typeface="Gabriola" pitchFamily="82" charset="0"/>
              <a:cs typeface="Times New Roman" pitchFamily="18" charset="0"/>
            </a:endParaRPr>
          </a:p>
        </p:txBody>
      </p:sp>
      <p:pic>
        <p:nvPicPr>
          <p:cNvPr id="5" name="Picture 8" descr="https://arhivurokov.ru/kopilka/uploads/user_file_56e7e28df2022/img_user_file_56e7e28df2022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68760"/>
            <a:ext cx="6552728" cy="4914546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="" xmlns:p14="http://schemas.microsoft.com/office/powerpoint/2010/main" val="294511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неустанный труд:</a:t>
            </a: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572000" y="1196752"/>
            <a:ext cx="4152865" cy="50405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-в сфере защиты прав детей – сирот и инвалидов Сара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Алпысовна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награждена: Орденом  Дружбы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Достык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1-й степени, золотой медалью имени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Чингиза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Айтматова -"За великий вклад в философию самосознания и культуры чтения", </a:t>
            </a:r>
          </a:p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-памятной медалью Детского фонда ООН – ЮНИСЕФ,  </a:t>
            </a:r>
          </a:p>
          <a:p>
            <a:pPr marL="0" indent="0" algn="ctr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Международной премией Всемирной организации здравоохранения им.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Ихсана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Дограмачи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 algn="ctr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-золотой медалью Международного фонда «SOS - 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Киндердорф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</a:t>
            </a:r>
          </a:p>
          <a:p>
            <a:pPr marL="0" indent="0" algn="ctr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-Международной премией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Unity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400" b="1" i="1" dirty="0" smtClean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wawards.org/oldsite/azia/kaz/9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564904"/>
            <a:ext cx="2283768" cy="228376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100" name="Picture 4" descr="http://teznews.kg/wp-content/uploads/2017/10/44548_w848_h4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212976"/>
            <a:ext cx="2244552" cy="117786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102" name="Picture 6" descr="http://coins.su/forum/uploads/2010/12/11/post-13108-1292075911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268760"/>
            <a:ext cx="2571750" cy="1285875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="" xmlns:p14="http://schemas.microsoft.com/office/powerpoint/2010/main" val="157679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20688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Gabriola" pitchFamily="82" charset="0"/>
              </a:rPr>
              <a:t>"Самопознание - возрождение нравственно - духовных ценностей"</a:t>
            </a:r>
            <a:endParaRPr lang="ru-RU" sz="3200" dirty="0">
              <a:latin typeface="Gabriola" pitchFamily="82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699792" y="1556792"/>
            <a:ext cx="6246440" cy="60486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Кто-то из великих сказал: «Что там мудрить с    </a:t>
            </a:r>
          </a:p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воспитанием? Наполните душу ребенка прекрасным и он будет воспитан»</a:t>
            </a:r>
          </a:p>
          <a:p>
            <a:pPr marL="0" indent="0" algn="ctr">
              <a:buNone/>
            </a:pPr>
            <a:endParaRPr lang="ru-RU" sz="20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Первая леди Казахстана, Президент фонда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Бобек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Сара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Алпысовна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Назарбаева является автором проекта нового подхода в образовании – нравственно-духовного просвещения. Этот проект получил название «Самопознание» и апробируется в республике с 2002 года.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Сейчас необходимо объединить все усилия в важном деле воспитания ребенка, как гармонично развитой личности.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Именно с этой целью на сайте создан раздел «Самопознание – возрождение нравственно-духовных ценностей».</a:t>
            </a:r>
            <a:endParaRPr lang="ru-RU" sz="20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s://www.adensya.ru/i/magazine/29063/5335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3024336" cy="1872208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</p:pic>
    </p:spTree>
    <p:extLst>
      <p:ext uri="{BB962C8B-B14F-4D97-AF65-F5344CB8AC3E}">
        <p14:creationId xmlns="" xmlns:p14="http://schemas.microsoft.com/office/powerpoint/2010/main" val="294511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1115616" y="620688"/>
            <a:ext cx="7427168" cy="10081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400" b="1" dirty="0" smtClean="0">
                <a:latin typeface="Propisi" pitchFamily="2" charset="0"/>
              </a:rPr>
              <a:t>« « Золотое сердце  для всех детей « «</a:t>
            </a:r>
            <a:endParaRPr lang="ru-RU" sz="4400" b="1" dirty="0" smtClean="0">
              <a:solidFill>
                <a:srgbClr val="0000CC"/>
              </a:solidFill>
              <a:latin typeface="Propisi" pitchFamily="2" charset="0"/>
              <a:cs typeface="Times New Roman" pitchFamily="18" charset="0"/>
            </a:endParaRPr>
          </a:p>
        </p:txBody>
      </p:sp>
      <p:pic>
        <p:nvPicPr>
          <p:cNvPr id="2050" name="Picture 2" descr="http://www.inform.kz/fotoarticles/201406011634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793" y="1484784"/>
            <a:ext cx="7295759" cy="4860801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="" xmlns:p14="http://schemas.microsoft.com/office/powerpoint/2010/main" val="294511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 марта - коп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 марта - копия</Template>
  <TotalTime>744</TotalTime>
  <Words>253</Words>
  <Application>Microsoft Office PowerPoint</Application>
  <PresentationFormat>Экран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8 марта - копия</vt:lpstr>
      <vt:lpstr>«Любовь –  основа жизни» </vt:lpstr>
      <vt:lpstr>Слайд 2</vt:lpstr>
      <vt:lpstr>Слайд 3</vt:lpstr>
      <vt:lpstr>Слайд 4</vt:lpstr>
      <vt:lpstr>Слайд 5</vt:lpstr>
      <vt:lpstr>Слайд 6</vt:lpstr>
      <vt:lpstr>За неустанный труд: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Анжелика</dc:creator>
  <cp:lastModifiedBy>Пользователь Windows</cp:lastModifiedBy>
  <cp:revision>12</cp:revision>
  <dcterms:created xsi:type="dcterms:W3CDTF">2014-02-22T14:42:46Z</dcterms:created>
  <dcterms:modified xsi:type="dcterms:W3CDTF">2020-02-12T13:53:18Z</dcterms:modified>
</cp:coreProperties>
</file>