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785794"/>
            <a:ext cx="667226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Урок </a:t>
            </a:r>
            <a:r>
              <a:rPr lang="ru-RU" dirty="0" err="1" smtClean="0">
                <a:solidFill>
                  <a:schemeClr val="tx1"/>
                </a:solidFill>
              </a:rPr>
              <a:t>сапопознания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для 1-4 классов на тему: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1928802"/>
            <a:ext cx="7500958" cy="13716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«Общечеловеческие ценности»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5016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 : учитель начальных классов Белоус Л.А</a:t>
            </a:r>
          </a:p>
          <a:p>
            <a:pPr algn="r"/>
            <a:r>
              <a:rPr lang="ru-RU" dirty="0" smtClean="0"/>
              <a:t>12 февраля 2018 год</a:t>
            </a:r>
            <a:endParaRPr lang="ru-RU" dirty="0"/>
          </a:p>
        </p:txBody>
      </p:sp>
      <p:pic>
        <p:nvPicPr>
          <p:cNvPr id="2560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52" y="3571852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14356"/>
            <a:ext cx="69294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Автор книг: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"Педагогические проблемы укрепления и развития здоровья учащихся, их нравственного воспитания с использованием системы "Детка" Порфирия </a:t>
            </a:r>
            <a:r>
              <a:rPr lang="ru-RU" sz="2400" dirty="0" err="1" smtClean="0"/>
              <a:t>Корнеевича</a:t>
            </a:r>
            <a:r>
              <a:rPr lang="ru-RU" sz="2400" dirty="0" smtClean="0"/>
              <a:t> Иванова" (1999 г.); </a:t>
            </a:r>
            <a:br>
              <a:rPr lang="ru-RU" sz="2400" dirty="0" smtClean="0"/>
            </a:br>
            <a:r>
              <a:rPr lang="ru-RU" sz="2400" dirty="0" smtClean="0"/>
              <a:t>"Здоровье человека и система П. К. Иванова "Детка" (1999 г., в соавторстве); </a:t>
            </a:r>
            <a:br>
              <a:rPr lang="ru-RU" sz="2400" dirty="0" smtClean="0"/>
            </a:br>
            <a:r>
              <a:rPr lang="ru-RU" sz="2400" dirty="0" smtClean="0"/>
              <a:t>"Путь к себе. Учение Порфирия </a:t>
            </a:r>
            <a:r>
              <a:rPr lang="ru-RU" sz="2400" dirty="0" err="1" smtClean="0"/>
              <a:t>Корнеевича</a:t>
            </a:r>
            <a:r>
              <a:rPr lang="ru-RU" sz="2400" dirty="0" smtClean="0"/>
              <a:t> Иванова как метод воспитания здоровой личности" (1999 г.); </a:t>
            </a:r>
            <a:br>
              <a:rPr lang="ru-RU" sz="2400" dirty="0" smtClean="0"/>
            </a:br>
            <a:r>
              <a:rPr lang="ru-RU" sz="2400" dirty="0" smtClean="0"/>
              <a:t>"Этика жизни (2001 г.)"; </a:t>
            </a:r>
            <a:br>
              <a:rPr lang="ru-RU" sz="2400" dirty="0" smtClean="0"/>
            </a:br>
            <a:r>
              <a:rPr lang="ru-RU" sz="2400" dirty="0" smtClean="0"/>
              <a:t>"С любовью" (2001 г.). 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357166"/>
            <a:ext cx="38164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Деятельность Сары </a:t>
            </a:r>
            <a:r>
              <a:rPr lang="ru-RU" sz="2800" dirty="0" err="1" smtClean="0">
                <a:solidFill>
                  <a:srgbClr val="7030A0"/>
                </a:solidFill>
              </a:rPr>
              <a:t>Алпысовны</a:t>
            </a:r>
            <a:r>
              <a:rPr lang="ru-RU" sz="2800" dirty="0" smtClean="0">
                <a:solidFill>
                  <a:srgbClr val="7030A0"/>
                </a:solidFill>
              </a:rPr>
              <a:t> возрождает </a:t>
            </a:r>
            <a:r>
              <a:rPr lang="ru-RU" sz="2800" b="1" dirty="0" smtClean="0">
                <a:solidFill>
                  <a:srgbClr val="FF0000"/>
                </a:solidFill>
              </a:rPr>
              <a:t>общечеловеческие ценности. </a:t>
            </a:r>
            <a:r>
              <a:rPr lang="ru-RU" sz="2800" dirty="0" smtClean="0">
                <a:solidFill>
                  <a:srgbClr val="7030A0"/>
                </a:solidFill>
              </a:rPr>
              <a:t>Разработанная под ее руководством программа «Самопознание» позволяет детям с раннего возраста осваивать непростую науку — быть хорошим человеком. 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9446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302359"/>
            <a:ext cx="471487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Истина – </a:t>
            </a:r>
            <a:r>
              <a:rPr lang="ru-RU" sz="2000" b="1" dirty="0" smtClean="0"/>
              <a:t>я всегда говорю правду, вижу хорошее в других, скромная, любознательная.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Любовь – </a:t>
            </a:r>
            <a:r>
              <a:rPr lang="ru-RU" sz="2000" b="1" dirty="0" smtClean="0"/>
              <a:t>люблю дружить, люблю свою семью, люблю животных, помогаю другим.</a:t>
            </a:r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Мир и покой – </a:t>
            </a:r>
            <a:r>
              <a:rPr lang="ru-RU" sz="2000" b="1" dirty="0" smtClean="0"/>
              <a:t>вежливый, не люблю сердиться, соблюдаю дисциплину, терпеливый.</a:t>
            </a:r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Праведное поведение – </a:t>
            </a:r>
            <a:r>
              <a:rPr lang="ru-RU" sz="2000" b="1" dirty="0" smtClean="0"/>
              <a:t>никогда не нарушаю обещания, не ссорюсь, уважаю родителей, учителей, старших, соблюдаю здоровый образ жизни, смелый.</a:t>
            </a:r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Ненасилие – </a:t>
            </a:r>
            <a:r>
              <a:rPr lang="ru-RU" sz="2000" b="1" dirty="0" smtClean="0"/>
              <a:t>люблю помогать всегда и всем, не обижаю других, учу не вредить никому, умею работать в команде.</a:t>
            </a:r>
            <a:endParaRPr lang="ru-RU" sz="2000" b="1" dirty="0"/>
          </a:p>
        </p:txBody>
      </p:sp>
      <p:pic>
        <p:nvPicPr>
          <p:cNvPr id="1026" name="Picture 2" descr="http://nazarbaev.ak-sakal.ru/_ph/25/150067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71786"/>
            <a:ext cx="4357686" cy="37862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1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Ценности: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</a:t>
            </a:r>
            <a:r>
              <a:rPr kumimoji="0" lang="ru-RU" sz="6600" b="1" i="0" u="sng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радости: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для жизни нужно?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Солнце!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(руки вверх)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для дружбы нужно?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Сердце!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(правую руку на сердце 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для сердца нужно?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Любовь!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рисуют в воздухе сердце 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для любви нужно?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Мир!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(руки в стороны 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2214546" y="0"/>
            <a:ext cx="6643702" cy="25717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4000496" cy="435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214290"/>
            <a:ext cx="8072494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«</a:t>
            </a:r>
            <a:r>
              <a:rPr lang="ru-RU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меня будет </a:t>
            </a:r>
            <a:r>
              <a:rPr lang="ru-RU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людям </a:t>
            </a:r>
            <a:r>
              <a:rPr lang="ru-RU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тепло»</a:t>
            </a:r>
            <a:endParaRPr lang="ru-RU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 </a:t>
            </a:r>
            <a:endParaRPr kumimoji="0" lang="ru-RU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28670"/>
            <a:ext cx="30718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• </a:t>
            </a:r>
            <a:r>
              <a:rPr lang="ru-RU" sz="2800" dirty="0" smtClean="0">
                <a:solidFill>
                  <a:srgbClr val="7030A0"/>
                </a:solidFill>
              </a:rPr>
              <a:t>Назарбаева Сара </a:t>
            </a:r>
            <a:r>
              <a:rPr lang="ru-RU" sz="2800" dirty="0" err="1" smtClean="0">
                <a:solidFill>
                  <a:srgbClr val="7030A0"/>
                </a:solidFill>
              </a:rPr>
              <a:t>Алпысовна</a:t>
            </a:r>
            <a:r>
              <a:rPr lang="ru-RU" sz="2800" dirty="0" smtClean="0">
                <a:solidFill>
                  <a:srgbClr val="7030A0"/>
                </a:solidFill>
              </a:rPr>
              <a:t> родилась 12 февраля 1941 года в селе </a:t>
            </a:r>
            <a:r>
              <a:rPr lang="ru-RU" sz="2800" dirty="0" err="1" smtClean="0">
                <a:solidFill>
                  <a:srgbClr val="7030A0"/>
                </a:solidFill>
              </a:rPr>
              <a:t>Кызыл-Жар</a:t>
            </a:r>
            <a:r>
              <a:rPr lang="ru-RU" sz="2800" dirty="0" smtClean="0">
                <a:solidFill>
                  <a:srgbClr val="7030A0"/>
                </a:solidFill>
              </a:rPr>
              <a:t> Карагандинской области. 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79874" name="Picture 2" descr="http://img1.liveinternet.ru/images/attach/c/7/94/543/94543541_large_st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56435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8" y="428604"/>
            <a:ext cx="3643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• Окончила завод-ВТУЗ при Карагандинском металлургическом комбинате, экономист, почетный профессор </a:t>
            </a:r>
            <a:r>
              <a:rPr lang="ru-RU" sz="3200" dirty="0" err="1" smtClean="0">
                <a:solidFill>
                  <a:srgbClr val="C00000"/>
                </a:solidFill>
              </a:rPr>
              <a:t>КазГу</a:t>
            </a:r>
            <a:r>
              <a:rPr lang="ru-RU" sz="3200" dirty="0" smtClean="0">
                <a:solidFill>
                  <a:srgbClr val="C00000"/>
                </a:solidFill>
              </a:rPr>
              <a:t> (2000 г.). 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7858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• </a:t>
            </a:r>
            <a:r>
              <a:rPr lang="ru-RU" sz="2800" dirty="0" smtClean="0">
                <a:solidFill>
                  <a:srgbClr val="FF0000"/>
                </a:solidFill>
              </a:rPr>
              <a:t>После окончания </a:t>
            </a:r>
            <a:r>
              <a:rPr lang="ru-RU" sz="2800" dirty="0" err="1" smtClean="0">
                <a:solidFill>
                  <a:srgbClr val="FF0000"/>
                </a:solidFill>
              </a:rPr>
              <a:t>ВТУЗа</a:t>
            </a:r>
            <a:r>
              <a:rPr lang="ru-RU" sz="2800" dirty="0" smtClean="0">
                <a:solidFill>
                  <a:srgbClr val="FF0000"/>
                </a:solidFill>
              </a:rPr>
              <a:t> работала на Карагандинском металлургическом комбинате, ПО "Карагандауголь".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42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 1962 году вышла замуж за Нурсултана Назарбаева, имеет трех дочерей (</a:t>
            </a:r>
            <a:r>
              <a:rPr lang="ru-RU" sz="2000" dirty="0" err="1" smtClean="0">
                <a:solidFill>
                  <a:srgbClr val="002060"/>
                </a:solidFill>
              </a:rPr>
              <a:t>Дарига</a:t>
            </a:r>
            <a:r>
              <a:rPr lang="ru-RU" sz="2000" dirty="0" smtClean="0">
                <a:solidFill>
                  <a:srgbClr val="002060"/>
                </a:solidFill>
              </a:rPr>
              <a:t>, 1963 г.р., Динара, 1967 г.р., </a:t>
            </a:r>
            <a:r>
              <a:rPr lang="ru-RU" sz="2000" dirty="0" err="1" smtClean="0">
                <a:solidFill>
                  <a:srgbClr val="002060"/>
                </a:solidFill>
              </a:rPr>
              <a:t>Алия</a:t>
            </a:r>
            <a:r>
              <a:rPr lang="ru-RU" sz="2000" dirty="0" smtClean="0">
                <a:solidFill>
                  <a:srgbClr val="002060"/>
                </a:solidFill>
              </a:rPr>
              <a:t>, 1980 г.р.), троих внуков (</a:t>
            </a:r>
            <a:r>
              <a:rPr lang="ru-RU" sz="2000" dirty="0" err="1" smtClean="0">
                <a:solidFill>
                  <a:srgbClr val="002060"/>
                </a:solidFill>
              </a:rPr>
              <a:t>Нурали</a:t>
            </a:r>
            <a:r>
              <a:rPr lang="ru-RU" sz="2000" dirty="0" smtClean="0">
                <a:solidFill>
                  <a:srgbClr val="002060"/>
                </a:solidFill>
              </a:rPr>
              <a:t>, 1985 г.р., Алтай, 1990 г.р., </a:t>
            </a:r>
            <a:r>
              <a:rPr lang="ru-RU" sz="2000" dirty="0" err="1" smtClean="0">
                <a:solidFill>
                  <a:srgbClr val="002060"/>
                </a:solidFill>
              </a:rPr>
              <a:t>Айсултан</a:t>
            </a:r>
            <a:r>
              <a:rPr lang="ru-RU" sz="2000" dirty="0" smtClean="0">
                <a:solidFill>
                  <a:srgbClr val="002060"/>
                </a:solidFill>
              </a:rPr>
              <a:t>, 1990 г.р.), трёх внучек (Венера, 2000 г.р., </a:t>
            </a:r>
            <a:r>
              <a:rPr lang="ru-RU" sz="2000" dirty="0" err="1" smtClean="0">
                <a:solidFill>
                  <a:srgbClr val="002060"/>
                </a:solidFill>
              </a:rPr>
              <a:t>Дениза</a:t>
            </a:r>
            <a:r>
              <a:rPr lang="ru-RU" sz="2000" dirty="0" smtClean="0">
                <a:solidFill>
                  <a:srgbClr val="002060"/>
                </a:solidFill>
              </a:rPr>
              <a:t>, 2004 г.р., Тиара, 2007 г.р.,) и правнука (Алан, 2005 г.р.).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478631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 descr="http://www.rospres.com/upload/iblock/9f6/nazarbaeva_dinara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357562"/>
            <a:ext cx="2643190" cy="350043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357186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5" descr="http://static.zakon.kz/uploads/posts/2013-12/1388152375_bez-imeni-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357562"/>
            <a:ext cx="2928926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142844" y="0"/>
            <a:ext cx="90011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Она в 1992 году основала детский благотворительный фонд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Бобек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для осуществления святого дела по защите прав и интересов детей. Фонд оказывает реальную помощь обществу в решении проблем, связанных с обеспечением прав и законных интересов подрастающего поколения, нравственно-духовным образованием и воспитанием детей.</a:t>
            </a:r>
            <a:r>
              <a:rPr lang="ru-RU" dirty="0" smtClean="0">
                <a:solidFill>
                  <a:srgbClr val="FF0000"/>
                </a:solidFill>
              </a:rPr>
              <a:t> "</a:t>
            </a:r>
            <a:r>
              <a:rPr lang="ru-RU" dirty="0" err="1" smtClean="0">
                <a:solidFill>
                  <a:srgbClr val="FF0000"/>
                </a:solidFill>
              </a:rPr>
              <a:t>Бобек</a:t>
            </a:r>
            <a:r>
              <a:rPr lang="ru-RU" dirty="0" smtClean="0">
                <a:solidFill>
                  <a:srgbClr val="FF0000"/>
                </a:solidFill>
              </a:rPr>
              <a:t>" организовал во всех регионах республики детские фонды при поддержке и оказания помощи детям-сиротам, инвалидам, детям из многодетных семей</a:t>
            </a:r>
            <a:br>
              <a:rPr lang="ru-RU" dirty="0" smtClean="0">
                <a:solidFill>
                  <a:srgbClr val="FF0000"/>
                </a:solidFill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85010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июля 1994 г. - президент фонда "SOS - детские деревни Казахстана"(Филиал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Австрийсго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фонда «Киндер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Интернациональ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марта 1999 г. - председатель попечительского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совета благотворительного фонда "Демография".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74"/>
            <a:ext cx="4572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4572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478634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Сара </a:t>
            </a:r>
            <a:r>
              <a:rPr lang="ru-RU" sz="2400" dirty="0" err="1" smtClean="0">
                <a:solidFill>
                  <a:srgbClr val="C00000"/>
                </a:solidFill>
              </a:rPr>
              <a:t>Алпысовна</a:t>
            </a:r>
            <a:r>
              <a:rPr lang="ru-RU" sz="2400" dirty="0" smtClean="0">
                <a:solidFill>
                  <a:srgbClr val="C00000"/>
                </a:solidFill>
              </a:rPr>
              <a:t> выступает проповедником нравственно-духовного воспитания и гармоничного развития детей, построения высокоморального общества. Она стоит у истоков поиска детских талантов, поощрения детского творчества. 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Лауреат премии "</a:t>
            </a:r>
            <a:r>
              <a:rPr lang="ru-RU" sz="2400" dirty="0" err="1" smtClean="0">
                <a:solidFill>
                  <a:srgbClr val="C00000"/>
                </a:solidFill>
              </a:rPr>
              <a:t>Курманджан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Датка</a:t>
            </a:r>
            <a:r>
              <a:rPr lang="ru-RU" sz="2400" dirty="0" smtClean="0">
                <a:solidFill>
                  <a:srgbClr val="C00000"/>
                </a:solidFill>
              </a:rPr>
              <a:t>" за плодотворную деятельность в области охраны здоровья, благотворительности и духовного формирования подрастающего поколения, обладательница звания "</a:t>
            </a:r>
            <a:r>
              <a:rPr lang="ru-RU" sz="2400" dirty="0" err="1" smtClean="0">
                <a:solidFill>
                  <a:srgbClr val="C00000"/>
                </a:solidFill>
              </a:rPr>
              <a:t>Мээрман</a:t>
            </a:r>
            <a:r>
              <a:rPr lang="ru-RU" sz="2400" dirty="0" smtClean="0">
                <a:solidFill>
                  <a:srgbClr val="C00000"/>
                </a:solidFill>
              </a:rPr>
              <a:t> Эне-98", почетный работник образования РК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7547" y="0"/>
            <a:ext cx="42164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</TotalTime>
  <Words>443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Урок сапопознания  для 1-4 классов на тему: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Admin</cp:lastModifiedBy>
  <cp:revision>18</cp:revision>
  <dcterms:created xsi:type="dcterms:W3CDTF">2014-02-08T11:22:46Z</dcterms:created>
  <dcterms:modified xsi:type="dcterms:W3CDTF">2018-02-12T09:02:41Z</dcterms:modified>
</cp:coreProperties>
</file>