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72" r:id="rId13"/>
    <p:sldId id="274" r:id="rId14"/>
    <p:sldId id="276" r:id="rId15"/>
    <p:sldId id="278" r:id="rId16"/>
    <p:sldId id="280" r:id="rId17"/>
    <p:sldId id="282" r:id="rId18"/>
    <p:sldId id="28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10.03.2017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constructorus.ru/tag/navyki-obshheniya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30003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«Виды </a:t>
            </a:r>
            <a:r>
              <a:rPr lang="ru-RU" sz="4800" b="1" dirty="0" err="1" smtClean="0">
                <a:solidFill>
                  <a:srgbClr val="C00000"/>
                </a:solidFill>
              </a:rPr>
              <a:t>аутодеструктивного</a:t>
            </a:r>
            <a:r>
              <a:rPr lang="ru-RU" sz="4800" b="1" dirty="0" smtClean="0">
                <a:solidFill>
                  <a:srgbClr val="C00000"/>
                </a:solidFill>
              </a:rPr>
              <a:t> поведения подростков и их профилактика»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244298"/>
          </a:xfrm>
        </p:spPr>
        <p:txBody>
          <a:bodyPr>
            <a:normAutofit/>
          </a:bodyPr>
          <a:lstStyle/>
          <a:p>
            <a:pPr algn="r"/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/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/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/>
            <a:r>
              <a:rPr lang="ru-RU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Ермуханова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И.И.</a:t>
            </a:r>
          </a:p>
          <a:p>
            <a:pPr algn="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педагог- психолог </a:t>
            </a:r>
          </a:p>
          <a:p>
            <a:pPr algn="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КГУ «</a:t>
            </a:r>
            <a:r>
              <a:rPr lang="ru-RU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Капитоновская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СШ»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1000132"/>
          </a:xfrm>
        </p:spPr>
        <p:txBody>
          <a:bodyPr>
            <a:normAutofit/>
          </a:bodyPr>
          <a:lstStyle/>
          <a:p>
            <a:pPr lvl="7" algn="l" rtl="0">
              <a:spcBef>
                <a:spcPct val="0"/>
              </a:spcBef>
            </a:pPr>
            <a:r>
              <a:rPr lang="ru-RU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Признаки деструктивных культов</a:t>
            </a:r>
            <a:r>
              <a:rPr lang="ru-RU" sz="4000" dirty="0" smtClean="0">
                <a:solidFill>
                  <a:prstClr val="white"/>
                </a:solidFill>
              </a:rPr>
              <a:t/>
            </a:r>
            <a:br>
              <a:rPr lang="ru-RU" sz="4000" dirty="0" smtClean="0">
                <a:solidFill>
                  <a:prstClr val="white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6011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Строгая иерархия;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Искажение религиозных догматов;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Деление на «своих»и «чужих»(изоляция от бывших друзей и семьи);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«Тайна»;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Мощное групповое давление;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Управление информацией;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Поощрение полной зависимости от группы и боязни её покинуть и т. д.;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Бескорыстная помощь незнакомцам(часто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мнимая)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1214446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Психологические предпосылки   ухода в деструктивную группу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4786346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Низкая самооценка;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Переживание социальной несправедливости;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Желание выделиться из толпы;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Изолированность;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Поиск духовности;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Вера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изотерику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гадания;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Недостаток близких, доверительных отношений с окружающими;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Желание выговориться и быть услышанным;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Люди с повышенным уровнем тревожности и внушаемостью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ТЕСТ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8">
              <a:buNone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42852"/>
            <a:ext cx="8183880" cy="1071570"/>
          </a:xfrm>
        </p:spPr>
        <p:txBody>
          <a:bodyPr/>
          <a:lstStyle/>
          <a:p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Этапы обработки новичка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471490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Установление доверительных отношений (вербовка);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Духовные беседы;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Поиск слабых мест новичка;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Обещание новых возможностей;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Совместные ритуалы;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Разрыв прежних связей (отказ от прошлой жизни- «жертва»);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Предоставление власти (над новообращенными).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Симптомы религиозной зависимости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571612"/>
            <a:ext cx="8183880" cy="450059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Отсутствие сомнений и вопросов по поводу религиозной информации;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Черно – белое, прямолинейное мышление;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Убежденность, что  все будет сделано для человека без его серьезного участия;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Большие финансовые пожертвования;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Убежденность, что все телесные и материальные удовольствия – это зло;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Переедание или чрезмерные посты;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Конфликт и споры с наукой, медициной и образованием;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Отказ от реальной работы, изоляция, разрыв прежних отношений;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Разочарование, большие сомнения, психический, физический и эмоциональный кризис     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42918"/>
            <a:ext cx="818388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Работа психолога с зависимостью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14488"/>
            <a:ext cx="8183880" cy="407196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Зависимость - это постоянный выбор в сторону действий, которые разрушают жизнь человека. Он действует только так, как требует наркотик, алкоголь и пр.</a:t>
            </a:r>
          </a:p>
          <a:p>
            <a:r>
              <a:rPr lang="ru-RU" dirty="0" smtClean="0"/>
              <a:t>Зависимость - это потеря контроля над своим поведением или эмоциями без определенных веществ или предметов. Человек может «достичь нормы» только при помощи этого вещества или предметов. Такое же возможно, если человек привык к каким-то определённым, искусственно созданным условиям или эти условия необходимо поддерживать из-за его заблуждений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642942"/>
          </a:xfrm>
        </p:spPr>
        <p:txBody>
          <a:bodyPr/>
          <a:lstStyle/>
          <a:p>
            <a:r>
              <a:rPr lang="ru-RU" dirty="0" smtClean="0"/>
              <a:t>Причины: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57784"/>
          </a:xfrm>
        </p:spPr>
        <p:txBody>
          <a:bodyPr>
            <a:normAutofit/>
          </a:bodyPr>
          <a:lstStyle/>
          <a:p>
            <a:r>
              <a:rPr lang="ru-RU" dirty="0" smtClean="0"/>
              <a:t>Отсутствие коммуникативных навыков</a:t>
            </a:r>
          </a:p>
          <a:p>
            <a:r>
              <a:rPr lang="ru-RU" dirty="0" smtClean="0"/>
              <a:t>Низкая самооценка</a:t>
            </a:r>
          </a:p>
          <a:p>
            <a:r>
              <a:rPr lang="ru-RU" dirty="0" smtClean="0"/>
              <a:t>Желание убежать от действительности (интерес  к чужой жизни в сети, развлечения)</a:t>
            </a:r>
          </a:p>
          <a:p>
            <a:r>
              <a:rPr lang="ru-RU" dirty="0" smtClean="0"/>
              <a:t>Стремление быть первым, возможность добиваться успеха без усилий</a:t>
            </a:r>
          </a:p>
          <a:p>
            <a:r>
              <a:rPr lang="ru-RU" dirty="0" smtClean="0"/>
              <a:t>Кризисные состояния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Последствия </a:t>
            </a:r>
            <a:br>
              <a:rPr lang="ru-RU" dirty="0" smtClean="0"/>
            </a:br>
            <a:r>
              <a:rPr lang="ru-RU" dirty="0" err="1" smtClean="0"/>
              <a:t>интернет-зависимости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428736"/>
            <a:ext cx="8183880" cy="442915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Быстрое и регулярное просматривание сайтов ведет к тому, что мозг человека утрачивает способность к углубленному аналитическому мышлению, превращая постоянных пользователей сети в импульсивных и не способных к интеллектуальной работе людей.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Утрачиваются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навыки реального общения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что приводит к 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асоциальности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Разрушаются семейные отношения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Развиваются психосоматические нарушения (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бессоница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,нарушения пищеварения,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остеохандроз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и т.д.)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Ухудшается внешний вид 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472" y="928670"/>
            <a:ext cx="7658128" cy="53578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Гораздо эффективнее поиска путей как избавиться от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</a:rPr>
              <a:t>интернет-зависимости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 – вовсе не допустить её развития. С самого раннего возраста необходимо приучать детей к мысли, что компьютер и интернет – средства образования и работы, а не развлечения. Отношение к компьютеру как к рабочему инструменту – самая результативная профилактика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</a:rPr>
              <a:t>интернет-зависимости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ru-RU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Видеоролик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785794"/>
            <a:ext cx="74295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Крайне важно предоставлять альтернативные возможности времяпрепровождения: открывать спортивные секции, кружки, организовывать центры досуга. 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Также есть необходимость повышать психологическую образованность населения, проводить тренинги и обучать преодолению травмирующих ситуаций.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Помните, зависимость формирует не интернет , а особенности личности, которые закладываются в семье и школе !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214422"/>
            <a:ext cx="8183880" cy="35038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  Деструктивное поведение — это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 поведение, не соответствующее общепринятым нормам и направленное на неприятие каких-либо альтернативных точек зрения.</a:t>
            </a:r>
            <a:b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/>
              <a:t>ПРИЧИНЫ И ПРОФИЛАКТИКА СУИЦИДА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071546"/>
            <a:ext cx="8183880" cy="3646758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Типы суицидального поведения:</a:t>
            </a:r>
            <a:endParaRPr lang="en-US" sz="3200" b="1" dirty="0" smtClean="0"/>
          </a:p>
          <a:p>
            <a:pPr>
              <a:buNone/>
            </a:pPr>
            <a:endParaRPr lang="en-US" dirty="0" smtClean="0"/>
          </a:p>
          <a:p>
            <a:pPr>
              <a:defRPr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Демонстративное поведение</a:t>
            </a:r>
          </a:p>
          <a:p>
            <a:pPr>
              <a:defRPr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Аффективное суицидальное поведение</a:t>
            </a:r>
          </a:p>
          <a:p>
            <a:pPr>
              <a:defRPr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Истинное суицидальное поведение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9904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000" b="1" dirty="0" smtClean="0"/>
              <a:t>Причины развития суицидального поведения:</a:t>
            </a:r>
            <a:endParaRPr lang="en-US" sz="3000" b="1" dirty="0" smtClean="0"/>
          </a:p>
          <a:p>
            <a:pPr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Несформированное понимание смерти.</a:t>
            </a:r>
          </a:p>
          <a:p>
            <a:pPr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Отсутствие идеологии в обществе.</a:t>
            </a:r>
          </a:p>
          <a:p>
            <a:pPr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Ранняя половая жизнь, приводящая к ранним разочарованиям.</a:t>
            </a:r>
          </a:p>
          <a:p>
            <a:pPr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Дисгармония в семье.</a:t>
            </a:r>
          </a:p>
          <a:p>
            <a:pPr>
              <a:defRPr/>
            </a:pP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Саморазрушаемое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поведение.</a:t>
            </a:r>
          </a:p>
          <a:p>
            <a:pPr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Реакция протеста на внутрисемейные,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внутришкольные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или внутригрупповые взаимоотношения.</a:t>
            </a:r>
          </a:p>
          <a:p>
            <a:pPr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Отсутствие культуры обращения за помощью</a:t>
            </a:r>
          </a:p>
          <a:p>
            <a:pPr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Депрессия.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5100" b="1" dirty="0" smtClean="0"/>
              <a:t>Мотивы, </a:t>
            </a:r>
          </a:p>
          <a:p>
            <a:pPr algn="ctr">
              <a:buNone/>
            </a:pPr>
            <a:r>
              <a:rPr lang="ru-RU" sz="5100" b="1" dirty="0" smtClean="0"/>
              <a:t>побуждающие к суициду:</a:t>
            </a:r>
            <a:endParaRPr lang="en-US" sz="5100" b="1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в суицидальных попытках подростков можно выделить следующие побуждения. :</a:t>
            </a:r>
          </a:p>
          <a:p>
            <a:pPr>
              <a:defRPr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сигнал </a:t>
            </a:r>
            <a:r>
              <a:rPr lang="ru-RU" sz="5100" dirty="0" err="1" smtClean="0">
                <a:latin typeface="Times New Roman" pitchFamily="18" charset="0"/>
                <a:cs typeface="Times New Roman" pitchFamily="18" charset="0"/>
              </a:rPr>
              <a:t>дистресса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: «Заметьте меня, я очень нуждаюсь в вашей помощи». </a:t>
            </a:r>
          </a:p>
          <a:p>
            <a:pPr>
              <a:defRPr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манипулирование  другими, например девочка принимают большую дозу таблеток, чтобы заставить своего друга вернуться к ней. </a:t>
            </a:r>
          </a:p>
          <a:p>
            <a:pPr>
              <a:defRPr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стремление наказать других, возможно, сказать родителям: «Вы пожалеете, когда я умру»</a:t>
            </a:r>
          </a:p>
          <a:p>
            <a:pPr>
              <a:defRPr/>
            </a:pPr>
            <a:r>
              <a:rPr lang="ru-RU" sz="5100" i="1" dirty="0" smtClean="0">
                <a:latin typeface="Times New Roman" pitchFamily="18" charset="0"/>
                <a:cs typeface="Times New Roman" pitchFamily="18" charset="0"/>
              </a:rPr>
              <a:t>реакция на чувства сверхсильного стыда или вины, стремление избежать столкновения с чрезвычайно болезненной ситуацией;</a:t>
            </a:r>
          </a:p>
          <a:p>
            <a:pPr>
              <a:defRPr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действие  алкоголя и  наркотиков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hlink"/>
                </a:solidFill>
              </a:rPr>
              <a:t>Факторы, препятствующие возникновению суицидального поведения у подростков:</a:t>
            </a:r>
          </a:p>
          <a:p>
            <a:pPr algn="ctr">
              <a:buNone/>
            </a:pPr>
            <a:endParaRPr lang="en-US" b="1" dirty="0" smtClean="0">
              <a:solidFill>
                <a:schemeClr val="hlink"/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Эмоциональная привязанность к родным и близким</a:t>
            </a:r>
          </a:p>
          <a:p>
            <a:pPr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Выраженное чувство долга, обязательность</a:t>
            </a:r>
          </a:p>
          <a:p>
            <a:pPr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Боязнь причинения себе физ. ущерба </a:t>
            </a:r>
          </a:p>
          <a:p>
            <a:pPr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Учет общественного мнения и избегание осуждения со стороны окружающих</a:t>
            </a:r>
          </a:p>
          <a:p>
            <a:pPr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Наличие жизненных, творческих и др. планов</a:t>
            </a:r>
          </a:p>
          <a:p>
            <a:pPr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Наличие духовных, нравственных и эстетических критериев в мышлении</a:t>
            </a:r>
          </a:p>
          <a:p>
            <a:pPr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Умение компенсировать негативные личные переживания, использовать методы снятия психической напряженности</a:t>
            </a:r>
          </a:p>
          <a:p>
            <a:pPr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Интерес к жизни</a:t>
            </a:r>
          </a:p>
          <a:p>
            <a:pPr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Уровень религиозности </a:t>
            </a:r>
          </a:p>
          <a:p>
            <a:pPr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Негативная проекция своего внешнего вида после суицида</a:t>
            </a:r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Что важно помнить психологу</a:t>
            </a:r>
          </a:p>
          <a:p>
            <a:pPr algn="ctr">
              <a:buNone/>
            </a:pPr>
            <a:endParaRPr lang="en-US" b="1" dirty="0" smtClean="0"/>
          </a:p>
          <a:p>
            <a:pPr>
              <a:defRPr/>
            </a:pP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 суицида - это уход от решения проблемы, побег от наказания, унижения, позора, разочарования, утраты, отчаяния, </a:t>
            </a:r>
            <a:r>
              <a:rPr lang="ru-RU" b="1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отвергнутости</a:t>
            </a: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потери самоуважения - от всего, что составляет многообразие жизни, пусть и не в самых лучших ее проявлениях.</a:t>
            </a:r>
          </a:p>
          <a:p>
            <a:pPr>
              <a:defRPr/>
            </a:pP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Суицид, как правило, не случается внезапно.</a:t>
            </a:r>
          </a:p>
          <a:p>
            <a:pPr>
              <a:defRPr/>
            </a:pP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Первичная   профилактика – это просвещение.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Вторичная  профилактика – это лечение.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Религиозный экстремизм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191</TotalTime>
  <Words>836</Words>
  <PresentationFormat>Экран (4:3)</PresentationFormat>
  <Paragraphs>109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«Виды аутодеструктивного поведения подростков и их профилактика»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Признаки деструктивных культов </vt:lpstr>
      <vt:lpstr>Психологические предпосылки   ухода в деструктивную группу</vt:lpstr>
      <vt:lpstr>Этапы обработки новичка</vt:lpstr>
      <vt:lpstr>Симптомы религиозной зависимости</vt:lpstr>
      <vt:lpstr>Работа психолога с зависимостью</vt:lpstr>
      <vt:lpstr>Причины:</vt:lpstr>
      <vt:lpstr>Последствия  интернет-зависимости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21</cp:revision>
  <dcterms:created xsi:type="dcterms:W3CDTF">2017-03-09T16:21:09Z</dcterms:created>
  <dcterms:modified xsi:type="dcterms:W3CDTF">2017-03-09T19:58:38Z</dcterms:modified>
</cp:coreProperties>
</file>