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3" r:id="rId3"/>
    <p:sldId id="263" r:id="rId4"/>
    <p:sldId id="264" r:id="rId5"/>
    <p:sldId id="265" r:id="rId6"/>
    <p:sldId id="266" r:id="rId7"/>
    <p:sldId id="275" r:id="rId8"/>
    <p:sldId id="276" r:id="rId9"/>
    <p:sldId id="277" r:id="rId10"/>
    <p:sldId id="267" r:id="rId11"/>
    <p:sldId id="274"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6" d="100"/>
          <a:sy n="46" d="100"/>
        </p:scale>
        <p:origin x="-2076" y="-53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303B34CC-2A37-4CD9-88EB-250EFCA8F8BD}" type="datetimeFigureOut">
              <a:rPr lang="ru-RU" smtClean="0"/>
              <a:pPr/>
              <a:t>16.11.2022</a:t>
            </a:fld>
            <a:endParaRPr lang="ru-RU" dirty="0"/>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dirty="0"/>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CECF2856-C1DC-46C6-A721-79A74D258769}" type="slidenum">
              <a:rPr lang="ru-RU" smtClean="0"/>
              <a:pPr/>
              <a:t>‹#›</a:t>
            </a:fld>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03B34CC-2A37-4CD9-88EB-250EFCA8F8BD}" type="datetimeFigureOut">
              <a:rPr lang="ru-RU" smtClean="0"/>
              <a:pPr/>
              <a:t>16.11.2022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ECF2856-C1DC-46C6-A721-79A74D258769}"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03B34CC-2A37-4CD9-88EB-250EFCA8F8BD}" type="datetimeFigureOut">
              <a:rPr lang="ru-RU" smtClean="0"/>
              <a:pPr/>
              <a:t>16.11.2022</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CECF2856-C1DC-46C6-A721-79A74D258769}"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303B34CC-2A37-4CD9-88EB-250EFCA8F8BD}" type="datetimeFigureOut">
              <a:rPr lang="ru-RU" smtClean="0"/>
              <a:pPr/>
              <a:t>16.11.2022</a:t>
            </a:fld>
            <a:endParaRPr lang="ru-RU" dirty="0"/>
          </a:p>
        </p:txBody>
      </p:sp>
      <p:sp>
        <p:nvSpPr>
          <p:cNvPr id="9" name="Номер слайда 8"/>
          <p:cNvSpPr>
            <a:spLocks noGrp="1"/>
          </p:cNvSpPr>
          <p:nvPr>
            <p:ph type="sldNum" sz="quarter" idx="15"/>
          </p:nvPr>
        </p:nvSpPr>
        <p:spPr/>
        <p:txBody>
          <a:bodyPr rtlCol="0"/>
          <a:lstStyle/>
          <a:p>
            <a:fld id="{CECF2856-C1DC-46C6-A721-79A74D258769}" type="slidenum">
              <a:rPr lang="ru-RU" smtClean="0"/>
              <a:pPr/>
              <a:t>‹#›</a:t>
            </a:fld>
            <a:endParaRPr lang="ru-RU" dirty="0"/>
          </a:p>
        </p:txBody>
      </p:sp>
      <p:sp>
        <p:nvSpPr>
          <p:cNvPr id="10" name="Нижний колонтитул 9"/>
          <p:cNvSpPr>
            <a:spLocks noGrp="1"/>
          </p:cNvSpPr>
          <p:nvPr>
            <p:ph type="ftr" sz="quarter" idx="16"/>
          </p:nvPr>
        </p:nvSpPr>
        <p:spPr/>
        <p:txBody>
          <a:bodyPr rtlCol="0"/>
          <a:lstStyle/>
          <a:p>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303B34CC-2A37-4CD9-88EB-250EFCA8F8BD}" type="datetimeFigureOut">
              <a:rPr lang="ru-RU" smtClean="0"/>
              <a:pPr/>
              <a:t>16.11.2022</a:t>
            </a:fld>
            <a:endParaRPr lang="ru-RU" dirty="0"/>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dirty="0"/>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CECF2856-C1DC-46C6-A721-79A74D258769}"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303B34CC-2A37-4CD9-88EB-250EFCA8F8BD}" type="datetimeFigureOut">
              <a:rPr lang="ru-RU" smtClean="0"/>
              <a:pPr/>
              <a:t>16.11.2022</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CECF2856-C1DC-46C6-A721-79A74D258769}" type="slidenum">
              <a:rPr lang="ru-RU" smtClean="0"/>
              <a:pPr/>
              <a:t>‹#›</a:t>
            </a:fld>
            <a:endParaRPr lang="ru-RU" dirty="0"/>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303B34CC-2A37-4CD9-88EB-250EFCA8F8BD}" type="datetimeFigureOut">
              <a:rPr lang="ru-RU" smtClean="0"/>
              <a:pPr/>
              <a:t>16.11.2022</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CECF2856-C1DC-46C6-A721-79A74D258769}" type="slidenum">
              <a:rPr lang="ru-RU" smtClean="0"/>
              <a:pPr/>
              <a:t>‹#›</a:t>
            </a:fld>
            <a:endParaRPr lang="ru-RU" dirty="0"/>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303B34CC-2A37-4CD9-88EB-250EFCA8F8BD}" type="datetimeFigureOut">
              <a:rPr lang="ru-RU" smtClean="0"/>
              <a:pPr/>
              <a:t>16.11.2022</a:t>
            </a:fld>
            <a:endParaRPr lang="ru-RU" dirty="0"/>
          </a:p>
        </p:txBody>
      </p:sp>
      <p:sp>
        <p:nvSpPr>
          <p:cNvPr id="7" name="Номер слайда 6"/>
          <p:cNvSpPr>
            <a:spLocks noGrp="1"/>
          </p:cNvSpPr>
          <p:nvPr>
            <p:ph type="sldNum" sz="quarter" idx="11"/>
          </p:nvPr>
        </p:nvSpPr>
        <p:spPr/>
        <p:txBody>
          <a:bodyPr rtlCol="0"/>
          <a:lstStyle/>
          <a:p>
            <a:fld id="{CECF2856-C1DC-46C6-A721-79A74D258769}" type="slidenum">
              <a:rPr lang="ru-RU" smtClean="0"/>
              <a:pPr/>
              <a:t>‹#›</a:t>
            </a:fld>
            <a:endParaRPr lang="ru-RU" dirty="0"/>
          </a:p>
        </p:txBody>
      </p:sp>
      <p:sp>
        <p:nvSpPr>
          <p:cNvPr id="8" name="Нижний колонтитул 7"/>
          <p:cNvSpPr>
            <a:spLocks noGrp="1"/>
          </p:cNvSpPr>
          <p:nvPr>
            <p:ph type="ftr" sz="quarter" idx="12"/>
          </p:nvPr>
        </p:nvSpPr>
        <p:spPr/>
        <p:txBody>
          <a:bodyPr rtlCol="0"/>
          <a:lstStyle/>
          <a:p>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03B34CC-2A37-4CD9-88EB-250EFCA8F8BD}" type="datetimeFigureOut">
              <a:rPr lang="ru-RU" smtClean="0"/>
              <a:pPr/>
              <a:t>16.11.2022</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CECF2856-C1DC-46C6-A721-79A74D258769}"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303B34CC-2A37-4CD9-88EB-250EFCA8F8BD}" type="datetimeFigureOut">
              <a:rPr lang="ru-RU" smtClean="0"/>
              <a:pPr/>
              <a:t>16.11.2022</a:t>
            </a:fld>
            <a:endParaRPr lang="ru-RU" dirty="0"/>
          </a:p>
        </p:txBody>
      </p:sp>
      <p:sp>
        <p:nvSpPr>
          <p:cNvPr id="22" name="Номер слайда 21"/>
          <p:cNvSpPr>
            <a:spLocks noGrp="1"/>
          </p:cNvSpPr>
          <p:nvPr>
            <p:ph type="sldNum" sz="quarter" idx="15"/>
          </p:nvPr>
        </p:nvSpPr>
        <p:spPr/>
        <p:txBody>
          <a:bodyPr rtlCol="0"/>
          <a:lstStyle/>
          <a:p>
            <a:fld id="{CECF2856-C1DC-46C6-A721-79A74D258769}" type="slidenum">
              <a:rPr lang="ru-RU" smtClean="0"/>
              <a:pPr/>
              <a:t>‹#›</a:t>
            </a:fld>
            <a:endParaRPr lang="ru-RU" dirty="0"/>
          </a:p>
        </p:txBody>
      </p:sp>
      <p:sp>
        <p:nvSpPr>
          <p:cNvPr id="23" name="Нижний колонтитул 22"/>
          <p:cNvSpPr>
            <a:spLocks noGrp="1"/>
          </p:cNvSpPr>
          <p:nvPr>
            <p:ph type="ftr" sz="quarter" idx="16"/>
          </p:nvPr>
        </p:nvSpPr>
        <p:spPr/>
        <p:txBody>
          <a:bodyPr rtlCol="0"/>
          <a:lstStyle/>
          <a:p>
            <a:endParaRPr lang="ru-RU"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303B34CC-2A37-4CD9-88EB-250EFCA8F8BD}" type="datetimeFigureOut">
              <a:rPr lang="ru-RU" smtClean="0"/>
              <a:pPr/>
              <a:t>16.11.2022</a:t>
            </a:fld>
            <a:endParaRPr lang="ru-RU" dirty="0"/>
          </a:p>
        </p:txBody>
      </p:sp>
      <p:sp>
        <p:nvSpPr>
          <p:cNvPr id="18" name="Номер слайда 17"/>
          <p:cNvSpPr>
            <a:spLocks noGrp="1"/>
          </p:cNvSpPr>
          <p:nvPr>
            <p:ph type="sldNum" sz="quarter" idx="11"/>
          </p:nvPr>
        </p:nvSpPr>
        <p:spPr/>
        <p:txBody>
          <a:bodyPr rtlCol="0"/>
          <a:lstStyle/>
          <a:p>
            <a:fld id="{CECF2856-C1DC-46C6-A721-79A74D258769}" type="slidenum">
              <a:rPr lang="ru-RU" smtClean="0"/>
              <a:pPr/>
              <a:t>‹#›</a:t>
            </a:fld>
            <a:endParaRPr lang="ru-RU" dirty="0"/>
          </a:p>
        </p:txBody>
      </p:sp>
      <p:sp>
        <p:nvSpPr>
          <p:cNvPr id="21" name="Нижний колонтитул 20"/>
          <p:cNvSpPr>
            <a:spLocks noGrp="1"/>
          </p:cNvSpPr>
          <p:nvPr>
            <p:ph type="ftr" sz="quarter" idx="12"/>
          </p:nvPr>
        </p:nvSpPr>
        <p:spPr/>
        <p:txBody>
          <a:bodyPr rtlCol="0"/>
          <a:lstStyle/>
          <a:p>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03B34CC-2A37-4CD9-88EB-250EFCA8F8BD}" type="datetimeFigureOut">
              <a:rPr lang="ru-RU" smtClean="0"/>
              <a:pPr/>
              <a:t>16.11.2022</a:t>
            </a:fld>
            <a:endParaRPr lang="ru-RU" dirty="0"/>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dirty="0"/>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ECF2856-C1DC-46C6-A721-79A74D258769}" type="slidenum">
              <a:rPr lang="ru-RU" smtClean="0"/>
              <a:pPr/>
              <a:t>‹#›</a:t>
            </a:fld>
            <a:endParaRPr lang="ru-RU"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286000" y="1772816"/>
            <a:ext cx="6172200" cy="3176374"/>
          </a:xfrm>
        </p:spPr>
        <p:txBody>
          <a:bodyPr>
            <a:normAutofit/>
          </a:bodyPr>
          <a:lstStyle/>
          <a:p>
            <a:pPr algn="r"/>
            <a:r>
              <a:rPr lang="en-US" sz="4800" dirty="0" smtClean="0">
                <a:latin typeface="Times New Roman" pitchFamily="18" charset="0"/>
                <a:cs typeface="Times New Roman" pitchFamily="18" charset="0"/>
              </a:rPr>
              <a:t>Structure of essay</a:t>
            </a:r>
            <a:br>
              <a:rPr lang="en-US" sz="4800" dirty="0" smtClean="0">
                <a:latin typeface="Times New Roman" pitchFamily="18" charset="0"/>
                <a:cs typeface="Times New Roman" pitchFamily="18" charset="0"/>
              </a:rPr>
            </a:br>
            <a:r>
              <a:rPr lang="en-US" sz="4800" dirty="0"/>
              <a:t/>
            </a:r>
            <a:br>
              <a:rPr lang="en-US" sz="4800" dirty="0"/>
            </a:br>
            <a:r>
              <a:rPr lang="ru-RU" sz="2400" dirty="0" smtClean="0">
                <a:latin typeface="Times New Roman" pitchFamily="18" charset="0"/>
                <a:cs typeface="Times New Roman" pitchFamily="18" charset="0"/>
              </a:rPr>
              <a:t>учитель: </a:t>
            </a:r>
            <a:r>
              <a:rPr lang="ru-RU" sz="2400" dirty="0" err="1" smtClean="0">
                <a:latin typeface="Times New Roman" pitchFamily="18" charset="0"/>
                <a:cs typeface="Times New Roman" pitchFamily="18" charset="0"/>
              </a:rPr>
              <a:t>Татиева</a:t>
            </a:r>
            <a:r>
              <a:rPr lang="ru-RU" sz="2400" dirty="0" smtClean="0">
                <a:latin typeface="Times New Roman" pitchFamily="18" charset="0"/>
                <a:cs typeface="Times New Roman" pitchFamily="18" charset="0"/>
              </a:rPr>
              <a:t> К.С</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Класс: 11 «Б»</a:t>
            </a:r>
            <a:endParaRPr lang="ru-RU" sz="4800"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67544" y="476673"/>
            <a:ext cx="7920880" cy="461665"/>
          </a:xfrm>
          <a:prstGeom prst="rect">
            <a:avLst/>
          </a:prstGeom>
        </p:spPr>
        <p:txBody>
          <a:bodyPr wrap="square">
            <a:spAutoFit/>
          </a:bodyPr>
          <a:lstStyle/>
          <a:p>
            <a:pPr algn="ctr"/>
            <a:endParaRPr lang="ru-RU" sz="2400" b="1" dirty="0">
              <a:solidFill>
                <a:srgbClr val="002060"/>
              </a:solidFill>
            </a:endParaRPr>
          </a:p>
        </p:txBody>
      </p:sp>
      <p:sp>
        <p:nvSpPr>
          <p:cNvPr id="4" name="Прямоугольник 3"/>
          <p:cNvSpPr/>
          <p:nvPr/>
        </p:nvSpPr>
        <p:spPr>
          <a:xfrm>
            <a:off x="428596" y="357166"/>
            <a:ext cx="8072494" cy="6140142"/>
          </a:xfrm>
          <a:prstGeom prst="rect">
            <a:avLst/>
          </a:prstGeom>
        </p:spPr>
        <p:txBody>
          <a:bodyPr wrap="square">
            <a:spAutoFit/>
          </a:bodyPr>
          <a:lstStyle/>
          <a:p>
            <a:pPr algn="ctr" fontAlgn="base"/>
            <a:r>
              <a:rPr lang="en-US" sz="2400" dirty="0" smtClean="0">
                <a:latin typeface="Arial Black" pitchFamily="34" charset="0"/>
              </a:rPr>
              <a:t>УНИВЕРСАЛЬНЫЙ ШАБЛОН ЭССЕ ПО АНГЛИЙСКОМУ ЯЗЫКУ</a:t>
            </a:r>
          </a:p>
          <a:p>
            <a:pPr algn="just" fontAlgn="base"/>
            <a:r>
              <a:rPr lang="ru-RU" sz="2300" i="1" dirty="0" smtClean="0">
                <a:latin typeface="Times New Roman" pitchFamily="18" charset="0"/>
                <a:cs typeface="Times New Roman" pitchFamily="18" charset="0"/>
              </a:rPr>
              <a:t>1. </a:t>
            </a:r>
            <a:r>
              <a:rPr lang="en-US" sz="2300" i="1" dirty="0" smtClean="0">
                <a:latin typeface="Times New Roman" pitchFamily="18" charset="0"/>
                <a:cs typeface="Times New Roman" pitchFamily="18" charset="0"/>
              </a:rPr>
              <a:t>Nowadays, the problem of … causes great argument and controversy. Some people believe that … while others think …  . Who is right?</a:t>
            </a:r>
          </a:p>
          <a:p>
            <a:pPr algn="just" fontAlgn="base"/>
            <a:endParaRPr lang="en-US" sz="2300" i="1" dirty="0" smtClean="0">
              <a:latin typeface="Times New Roman" pitchFamily="18" charset="0"/>
              <a:cs typeface="Times New Roman" pitchFamily="18" charset="0"/>
            </a:endParaRPr>
          </a:p>
          <a:p>
            <a:pPr algn="just" fontAlgn="base"/>
            <a:r>
              <a:rPr lang="ru-RU" sz="2300" i="1" dirty="0" smtClean="0">
                <a:latin typeface="Times New Roman" pitchFamily="18" charset="0"/>
                <a:cs typeface="Times New Roman" pitchFamily="18" charset="0"/>
              </a:rPr>
              <a:t>2. </a:t>
            </a:r>
            <a:r>
              <a:rPr lang="en-US" sz="2300" i="1" dirty="0" smtClean="0">
                <a:latin typeface="Times New Roman" pitchFamily="18" charset="0"/>
                <a:cs typeface="Times New Roman" pitchFamily="18" charset="0"/>
              </a:rPr>
              <a:t>In my opinion, … . To begin with, … . What is more, … . Additionally,…  .</a:t>
            </a:r>
          </a:p>
          <a:p>
            <a:pPr algn="just" fontAlgn="base"/>
            <a:endParaRPr lang="en-US" sz="2300" i="1" dirty="0" smtClean="0">
              <a:latin typeface="Times New Roman" pitchFamily="18" charset="0"/>
              <a:cs typeface="Times New Roman" pitchFamily="18" charset="0"/>
            </a:endParaRPr>
          </a:p>
          <a:p>
            <a:pPr algn="just" fontAlgn="base"/>
            <a:r>
              <a:rPr lang="ru-RU" sz="2300" i="1" dirty="0" smtClean="0">
                <a:latin typeface="Times New Roman" pitchFamily="18" charset="0"/>
                <a:cs typeface="Times New Roman" pitchFamily="18" charset="0"/>
              </a:rPr>
              <a:t>3. </a:t>
            </a:r>
            <a:r>
              <a:rPr lang="en-US" sz="2300" i="1" dirty="0" smtClean="0">
                <a:latin typeface="Times New Roman" pitchFamily="18" charset="0"/>
                <a:cs typeface="Times New Roman" pitchFamily="18" charset="0"/>
              </a:rPr>
              <a:t>However, there exists another point of view on this issue. First of all, … . Besides, … .</a:t>
            </a:r>
          </a:p>
          <a:p>
            <a:pPr algn="just" fontAlgn="base"/>
            <a:endParaRPr lang="en-US" sz="2300" i="1" dirty="0" smtClean="0">
              <a:latin typeface="Times New Roman" pitchFamily="18" charset="0"/>
              <a:cs typeface="Times New Roman" pitchFamily="18" charset="0"/>
            </a:endParaRPr>
          </a:p>
          <a:p>
            <a:pPr algn="just" fontAlgn="base"/>
            <a:r>
              <a:rPr lang="ru-RU" sz="2300" i="1" dirty="0" smtClean="0">
                <a:latin typeface="Times New Roman" pitchFamily="18" charset="0"/>
                <a:cs typeface="Times New Roman" pitchFamily="18" charset="0"/>
              </a:rPr>
              <a:t>4. </a:t>
            </a:r>
            <a:r>
              <a:rPr lang="en-US" sz="2300" i="1" dirty="0" smtClean="0">
                <a:latin typeface="Times New Roman" pitchFamily="18" charset="0"/>
                <a:cs typeface="Times New Roman" pitchFamily="18" charset="0"/>
              </a:rPr>
              <a:t>Despite my respect for this opinion, I cannot share it because… . … .</a:t>
            </a:r>
          </a:p>
          <a:p>
            <a:pPr algn="just" fontAlgn="base"/>
            <a:endParaRPr lang="en-US" sz="2300" i="1" dirty="0" smtClean="0">
              <a:latin typeface="Times New Roman" pitchFamily="18" charset="0"/>
              <a:cs typeface="Times New Roman" pitchFamily="18" charset="0"/>
            </a:endParaRPr>
          </a:p>
          <a:p>
            <a:pPr algn="just" fontAlgn="base"/>
            <a:r>
              <a:rPr lang="ru-RU" sz="2300" i="1" dirty="0" smtClean="0">
                <a:latin typeface="Times New Roman" pitchFamily="18" charset="0"/>
                <a:cs typeface="Times New Roman" pitchFamily="18" charset="0"/>
              </a:rPr>
              <a:t>5. </a:t>
            </a:r>
            <a:r>
              <a:rPr lang="en-US" sz="2300" i="1" dirty="0" smtClean="0">
                <a:latin typeface="Times New Roman" pitchFamily="18" charset="0"/>
                <a:cs typeface="Times New Roman" pitchFamily="18" charset="0"/>
              </a:rPr>
              <a:t>In conclusion,  I would like to say that the problem of … is still to be discussed. As far as I am concerned, the point is to…</a:t>
            </a:r>
            <a:endParaRPr lang="en-US" sz="2300" i="1"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5720" y="571480"/>
            <a:ext cx="8358246" cy="5632311"/>
          </a:xfrm>
          <a:prstGeom prst="rect">
            <a:avLst/>
          </a:prstGeom>
        </p:spPr>
        <p:txBody>
          <a:bodyPr wrap="square">
            <a:spAutoFit/>
          </a:bodyPr>
          <a:lstStyle/>
          <a:p>
            <a:pPr algn="just"/>
            <a:r>
              <a:rPr lang="en-US" dirty="0" smtClean="0"/>
              <a:t>Nowadays, the problem of studying abroad causes great argument and controversy. Some people think that one can get a better education only in another country, others believe that it is possible to study at home. Where is the truth?</a:t>
            </a:r>
          </a:p>
          <a:p>
            <a:pPr algn="just"/>
            <a:r>
              <a:rPr lang="en-US" dirty="0" smtClean="0"/>
              <a:t>In my opinion, studying abroad is more advantageous because one can gain useful experience. To begin with, it can have a positive impact on students’ self-discipline as  youngsters become more initiative and acquire quickness in comprehension. Moreover, it gives them a chance to learn more about the culture of the other country and improve their language skills. Additionally, it is a splendid opportunity to make new friends.</a:t>
            </a:r>
          </a:p>
          <a:p>
            <a:pPr algn="just"/>
            <a:r>
              <a:rPr lang="en-US" dirty="0" smtClean="0"/>
              <a:t>However, there exists another point of view on this issue. First of all it is very expensive to study abroad. Moreover, one should not ignore the fact that, children have to adapt to many things, thus, it can be stressful for them.</a:t>
            </a:r>
          </a:p>
          <a:p>
            <a:pPr algn="just"/>
            <a:r>
              <a:rPr lang="en-US" dirty="0" smtClean="0"/>
              <a:t>Despite my respect for this opinion, I cannot share it because there are a lot of exchange </a:t>
            </a:r>
            <a:r>
              <a:rPr lang="en-US" dirty="0" err="1" smtClean="0"/>
              <a:t>programmes</a:t>
            </a:r>
            <a:r>
              <a:rPr lang="en-US" dirty="0" smtClean="0"/>
              <a:t> which are funded by government, therefore, students can study abroad for free. Besides, a person should learn to cope with stress if he or she would like to go the university to broaden their mind.</a:t>
            </a:r>
          </a:p>
          <a:p>
            <a:pPr algn="just"/>
            <a:r>
              <a:rPr lang="en-US" dirty="0" smtClean="0"/>
              <a:t>In conclusion, I would like to say that the problem of  studying abroad is still to be discussed. I believe that one should analyze and compare all pros and cons before making a proper decision where to get an education.</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939784"/>
          </a:xfrm>
        </p:spPr>
        <p:txBody>
          <a:bodyPr>
            <a:normAutofit/>
          </a:bodyPr>
          <a:lstStyle/>
          <a:p>
            <a:pPr algn="ctr"/>
            <a:r>
              <a:rPr lang="ru-RU" sz="3600" b="1" dirty="0" smtClean="0">
                <a:solidFill>
                  <a:schemeClr val="tx1"/>
                </a:solidFill>
                <a:latin typeface="Arial Black" pitchFamily="34" charset="0"/>
              </a:rPr>
              <a:t>Структура эссе:</a:t>
            </a:r>
            <a:endParaRPr lang="ru-RU" dirty="0">
              <a:solidFill>
                <a:schemeClr val="tx1"/>
              </a:solidFill>
              <a:latin typeface="Arial Black" pitchFamily="34" charset="0"/>
            </a:endParaRPr>
          </a:p>
        </p:txBody>
      </p:sp>
      <p:sp>
        <p:nvSpPr>
          <p:cNvPr id="3" name="Прямоугольник 2"/>
          <p:cNvSpPr/>
          <p:nvPr/>
        </p:nvSpPr>
        <p:spPr>
          <a:xfrm>
            <a:off x="357158" y="1428737"/>
            <a:ext cx="8429684" cy="5078313"/>
          </a:xfrm>
          <a:prstGeom prst="rect">
            <a:avLst/>
          </a:prstGeom>
        </p:spPr>
        <p:txBody>
          <a:bodyPr wrap="square">
            <a:spAutoFit/>
          </a:bodyPr>
          <a:lstStyle/>
          <a:p>
            <a:pPr lvl="0"/>
            <a:r>
              <a:rPr lang="ru-RU" sz="2800" b="1" dirty="0" smtClean="0">
                <a:latin typeface="Times New Roman" pitchFamily="18" charset="0"/>
                <a:cs typeface="Times New Roman" pitchFamily="18" charset="0"/>
              </a:rPr>
              <a:t>1. </a:t>
            </a:r>
            <a:r>
              <a:rPr lang="ru-RU" sz="2800" dirty="0" smtClean="0">
                <a:latin typeface="Times New Roman" pitchFamily="18" charset="0"/>
                <a:cs typeface="Times New Roman" pitchFamily="18" charset="0"/>
              </a:rPr>
              <a:t>Вступление (</a:t>
            </a:r>
            <a:r>
              <a:rPr lang="en-US" sz="2800" dirty="0" smtClean="0">
                <a:latin typeface="Times New Roman" pitchFamily="18" charset="0"/>
                <a:cs typeface="Times New Roman" pitchFamily="18" charset="0"/>
              </a:rPr>
              <a:t>Make an introduction)</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2. </a:t>
            </a:r>
            <a:r>
              <a:rPr lang="ru-RU" sz="2800" dirty="0" smtClean="0">
                <a:latin typeface="Times New Roman" pitchFamily="18" charset="0"/>
                <a:cs typeface="Times New Roman" pitchFamily="18" charset="0"/>
              </a:rPr>
              <a:t>Выражение собственного мнения</a:t>
            </a:r>
            <a:r>
              <a:rPr lang="en-US" sz="2800" dirty="0" smtClean="0">
                <a:latin typeface="Times New Roman" pitchFamily="18" charset="0"/>
                <a:cs typeface="Times New Roman" pitchFamily="18" charset="0"/>
              </a:rPr>
              <a:t> </a:t>
            </a:r>
            <a:r>
              <a:rPr lang="ru-RU"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Express your personal opinion</a:t>
            </a:r>
            <a:r>
              <a:rPr lang="ru-RU" sz="2800" dirty="0" smtClean="0">
                <a:latin typeface="Times New Roman" pitchFamily="18" charset="0"/>
                <a:cs typeface="Times New Roman" pitchFamily="18" charset="0"/>
              </a:rPr>
              <a:t>)</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3. </a:t>
            </a:r>
            <a:r>
              <a:rPr lang="ru-RU" sz="2800" dirty="0" smtClean="0">
                <a:latin typeface="Times New Roman" pitchFamily="18" charset="0"/>
                <a:cs typeface="Times New Roman" pitchFamily="18" charset="0"/>
              </a:rPr>
              <a:t>Выражение противоположного мнения (</a:t>
            </a:r>
            <a:r>
              <a:rPr lang="en-US" sz="2800" dirty="0" smtClean="0">
                <a:latin typeface="Times New Roman" pitchFamily="18" charset="0"/>
                <a:cs typeface="Times New Roman" pitchFamily="18" charset="0"/>
              </a:rPr>
              <a:t>Express an opposing opinion</a:t>
            </a:r>
            <a:r>
              <a:rPr lang="ru-RU" sz="2800" dirty="0" smtClean="0">
                <a:latin typeface="Times New Roman" pitchFamily="18" charset="0"/>
                <a:cs typeface="Times New Roman" pitchFamily="18" charset="0"/>
              </a:rPr>
              <a:t>)</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4. </a:t>
            </a:r>
            <a:r>
              <a:rPr lang="ru-RU" sz="2800" dirty="0" smtClean="0">
                <a:latin typeface="Times New Roman" pitchFamily="18" charset="0"/>
                <a:cs typeface="Times New Roman" pitchFamily="18" charset="0"/>
              </a:rPr>
              <a:t>Несогласие с мнением оппонентов (</a:t>
            </a:r>
            <a:r>
              <a:rPr lang="en-US" sz="2800" dirty="0" smtClean="0">
                <a:latin typeface="Times New Roman" pitchFamily="18" charset="0"/>
                <a:cs typeface="Times New Roman" pitchFamily="18" charset="0"/>
              </a:rPr>
              <a:t>Explain why you do not agree with the opposing opinion)</a:t>
            </a:r>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5. </a:t>
            </a:r>
            <a:r>
              <a:rPr lang="ru-RU" sz="2800" dirty="0" smtClean="0">
                <a:latin typeface="Times New Roman" pitchFamily="18" charset="0"/>
                <a:cs typeface="Times New Roman" pitchFamily="18" charset="0"/>
              </a:rPr>
              <a:t>Заключение</a:t>
            </a:r>
            <a:r>
              <a:rPr lang="en-US" sz="2800" dirty="0" smtClean="0">
                <a:latin typeface="Times New Roman" pitchFamily="18" charset="0"/>
                <a:cs typeface="Times New Roman" pitchFamily="18" charset="0"/>
              </a:rPr>
              <a:t> (Make a conclusion restating your position)</a:t>
            </a:r>
            <a:endParaRPr lang="ru-RU" sz="28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ru-RU" sz="2400" b="1" dirty="0" smtClean="0">
                <a:latin typeface="Times New Roman" pitchFamily="18" charset="0"/>
                <a:cs typeface="Times New Roman" pitchFamily="18" charset="0"/>
              </a:rPr>
              <a:t/>
            </a:r>
            <a:br>
              <a:rPr lang="ru-RU" sz="2400" b="1" dirty="0" smtClean="0">
                <a:latin typeface="Times New Roman" pitchFamily="18" charset="0"/>
                <a:cs typeface="Times New Roman" pitchFamily="18" charset="0"/>
              </a:rPr>
            </a:br>
            <a:endParaRPr lang="ru-RU" sz="2400" b="1" dirty="0" smtClean="0">
              <a:latin typeface="Times New Roman" pitchFamily="18" charset="0"/>
              <a:cs typeface="Times New Roman" pitchFamily="18" charset="0"/>
            </a:endParaRPr>
          </a:p>
          <a:p>
            <a:r>
              <a:rPr lang="ru-RU" sz="2400" b="1" dirty="0" smtClean="0">
                <a:latin typeface="Times New Roman" pitchFamily="18" charset="0"/>
                <a:cs typeface="Times New Roman" pitchFamily="18" charset="0"/>
              </a:rPr>
              <a:t>Объем письма – </a:t>
            </a:r>
            <a:r>
              <a:rPr lang="en-US" sz="2400" b="1" dirty="0" smtClean="0">
                <a:latin typeface="Times New Roman" pitchFamily="18" charset="0"/>
                <a:cs typeface="Times New Roman" pitchFamily="18" charset="0"/>
              </a:rPr>
              <a:t>200</a:t>
            </a:r>
            <a:r>
              <a:rPr lang="ru-RU" sz="2400" b="1" dirty="0" smtClean="0">
                <a:latin typeface="Times New Roman" pitchFamily="18" charset="0"/>
                <a:cs typeface="Times New Roman" pitchFamily="18" charset="0"/>
              </a:rPr>
              <a:t>-</a:t>
            </a:r>
            <a:r>
              <a:rPr lang="en-US" sz="2400" b="1" dirty="0" smtClean="0">
                <a:latin typeface="Times New Roman" pitchFamily="18" charset="0"/>
                <a:cs typeface="Times New Roman" pitchFamily="18" charset="0"/>
              </a:rPr>
              <a:t>250 </a:t>
            </a:r>
            <a:r>
              <a:rPr lang="ru-RU" sz="2400" b="1" dirty="0" smtClean="0">
                <a:latin typeface="Times New Roman" pitchFamily="18" charset="0"/>
                <a:cs typeface="Times New Roman" pitchFamily="18" charset="0"/>
              </a:rPr>
              <a:t>слов.</a:t>
            </a:r>
            <a:endParaRPr lang="ru-RU" sz="2400"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582594"/>
          </a:xfrm>
        </p:spPr>
        <p:txBody>
          <a:bodyPr>
            <a:normAutofit fontScale="90000"/>
          </a:bodyPr>
          <a:lstStyle/>
          <a:p>
            <a:pPr algn="ctr"/>
            <a:r>
              <a:rPr lang="ru-RU" sz="3600" b="1" dirty="0" smtClean="0">
                <a:solidFill>
                  <a:schemeClr val="tx1"/>
                </a:solidFill>
                <a:latin typeface="Arial Black" pitchFamily="34" charset="0"/>
              </a:rPr>
              <a:t> </a:t>
            </a:r>
            <a:r>
              <a:rPr lang="ru-RU" sz="3600" dirty="0" smtClean="0">
                <a:solidFill>
                  <a:schemeClr val="tx1"/>
                </a:solidFill>
                <a:latin typeface="Arial Black" pitchFamily="34" charset="0"/>
              </a:rPr>
              <a:t>Вступление </a:t>
            </a:r>
            <a:endParaRPr lang="ru-RU" sz="3600" b="1" dirty="0">
              <a:solidFill>
                <a:schemeClr val="tx1"/>
              </a:solidFill>
              <a:latin typeface="Arial Black" pitchFamily="34" charset="0"/>
            </a:endParaRPr>
          </a:p>
        </p:txBody>
      </p:sp>
      <p:sp>
        <p:nvSpPr>
          <p:cNvPr id="3" name="Прямоугольник 2"/>
          <p:cNvSpPr/>
          <p:nvPr/>
        </p:nvSpPr>
        <p:spPr>
          <a:xfrm>
            <a:off x="179512" y="1412776"/>
            <a:ext cx="8784976" cy="707886"/>
          </a:xfrm>
          <a:prstGeom prst="rect">
            <a:avLst/>
          </a:prstGeom>
        </p:spPr>
        <p:txBody>
          <a:bodyPr wrap="square">
            <a:spAutoFit/>
          </a:bodyPr>
          <a:lstStyle/>
          <a:p>
            <a:r>
              <a:rPr lang="en-US" sz="2000" dirty="0" smtClean="0">
                <a:solidFill>
                  <a:srgbClr val="002060"/>
                </a:solidFill>
              </a:rPr>
              <a:t/>
            </a:r>
            <a:br>
              <a:rPr lang="en-US" sz="2000" dirty="0" smtClean="0">
                <a:solidFill>
                  <a:srgbClr val="002060"/>
                </a:solidFill>
              </a:rPr>
            </a:br>
            <a:endParaRPr lang="ru-RU" sz="2000" dirty="0">
              <a:solidFill>
                <a:srgbClr val="002060"/>
              </a:solidFill>
            </a:endParaRPr>
          </a:p>
        </p:txBody>
      </p:sp>
      <p:sp>
        <p:nvSpPr>
          <p:cNvPr id="4" name="Прямоугольник 3"/>
          <p:cNvSpPr/>
          <p:nvPr/>
        </p:nvSpPr>
        <p:spPr>
          <a:xfrm>
            <a:off x="357158" y="928669"/>
            <a:ext cx="8215370" cy="5755422"/>
          </a:xfrm>
          <a:prstGeom prst="rect">
            <a:avLst/>
          </a:prstGeom>
        </p:spPr>
        <p:txBody>
          <a:bodyPr wrap="square">
            <a:spAutoFit/>
          </a:bodyPr>
          <a:lstStyle/>
          <a:p>
            <a:pPr algn="ctr"/>
            <a:r>
              <a:rPr lang="ru-RU" sz="2300" dirty="0" smtClean="0">
                <a:latin typeface="Times New Roman" pitchFamily="18" charset="0"/>
                <a:cs typeface="Times New Roman" pitchFamily="18" charset="0"/>
              </a:rPr>
              <a:t>Здесь Вы должны обозначить проблему, указанную в задании. Важно перефразировать её, а не переписать слово в слово. Для этого можно добавить какие-то фразы, подобрать синонимы или антонимы и т.д.</a:t>
            </a:r>
            <a:endParaRPr lang="en-US" sz="2300" dirty="0" smtClean="0">
              <a:latin typeface="Times New Roman" pitchFamily="18" charset="0"/>
              <a:cs typeface="Times New Roman" pitchFamily="18" charset="0"/>
            </a:endParaRPr>
          </a:p>
          <a:p>
            <a:pPr algn="ctr"/>
            <a:r>
              <a:rPr lang="en-US" sz="2300" b="1" i="1" dirty="0" smtClean="0">
                <a:latin typeface="Times New Roman" pitchFamily="18" charset="0"/>
                <a:cs typeface="Times New Roman" pitchFamily="18" charset="0"/>
              </a:rPr>
              <a:t>Some people think … Others think …</a:t>
            </a:r>
          </a:p>
          <a:p>
            <a:pPr algn="ctr"/>
            <a:r>
              <a:rPr lang="en-US" sz="2300" b="1" i="1" dirty="0" smtClean="0">
                <a:latin typeface="Times New Roman" pitchFamily="18" charset="0"/>
                <a:cs typeface="Times New Roman" pitchFamily="18" charset="0"/>
              </a:rPr>
              <a:t>Some people claim that … while others argue that…</a:t>
            </a:r>
            <a:endParaRPr lang="ru-RU" sz="2300" dirty="0" smtClean="0">
              <a:latin typeface="Times New Roman" pitchFamily="18" charset="0"/>
              <a:cs typeface="Times New Roman" pitchFamily="18" charset="0"/>
            </a:endParaRPr>
          </a:p>
          <a:p>
            <a:pPr algn="ctr"/>
            <a:r>
              <a:rPr lang="en-US" sz="2300" dirty="0" smtClean="0">
                <a:latin typeface="Times New Roman" pitchFamily="18" charset="0"/>
                <a:cs typeface="Times New Roman" pitchFamily="18" charset="0"/>
              </a:rPr>
              <a:t> </a:t>
            </a:r>
            <a:r>
              <a:rPr lang="ru-RU" sz="2300" dirty="0" smtClean="0">
                <a:latin typeface="Times New Roman" pitchFamily="18" charset="0"/>
                <a:cs typeface="Times New Roman" pitchFamily="18" charset="0"/>
              </a:rPr>
              <a:t>Далее можно задать вопрос, на который Вы будете отвечать в эссе.</a:t>
            </a:r>
          </a:p>
          <a:p>
            <a:pPr algn="ctr"/>
            <a:r>
              <a:rPr lang="en-US" sz="2300" b="1" i="1" dirty="0" smtClean="0">
                <a:latin typeface="Times New Roman" pitchFamily="18" charset="0"/>
                <a:cs typeface="Times New Roman" pitchFamily="18" charset="0"/>
              </a:rPr>
              <a:t>What is better: … or…?</a:t>
            </a:r>
          </a:p>
          <a:p>
            <a:pPr algn="ctr"/>
            <a:r>
              <a:rPr lang="en-US" sz="2300" b="1" i="1" dirty="0" smtClean="0">
                <a:latin typeface="Times New Roman" pitchFamily="18" charset="0"/>
                <a:cs typeface="Times New Roman" pitchFamily="18" charset="0"/>
              </a:rPr>
              <a:t>What should we do: … or …?</a:t>
            </a:r>
            <a:endParaRPr lang="ru-RU" sz="2300" b="1" i="1" dirty="0" smtClean="0">
              <a:latin typeface="Times New Roman" pitchFamily="18" charset="0"/>
              <a:cs typeface="Times New Roman" pitchFamily="18" charset="0"/>
            </a:endParaRPr>
          </a:p>
          <a:p>
            <a:pPr algn="ctr"/>
            <a:r>
              <a:rPr lang="ru-RU" sz="2300" dirty="0" smtClean="0">
                <a:latin typeface="Times New Roman" pitchFamily="18" charset="0"/>
                <a:cs typeface="Times New Roman" pitchFamily="18" charset="0"/>
              </a:rPr>
              <a:t>В последнем предложении вступительного абзаца  вы должны поставить цель Вашего эссе.</a:t>
            </a:r>
          </a:p>
          <a:p>
            <a:pPr algn="ctr"/>
            <a:r>
              <a:rPr lang="en-US" sz="2300" b="1" i="1" dirty="0" smtClean="0">
                <a:latin typeface="Times New Roman" pitchFamily="18" charset="0"/>
                <a:cs typeface="Times New Roman" pitchFamily="18" charset="0"/>
              </a:rPr>
              <a:t>In this essay I will try to look upon this issue.</a:t>
            </a:r>
            <a:r>
              <a:rPr lang="en-US" sz="2300" b="1" dirty="0" smtClean="0">
                <a:latin typeface="Times New Roman" pitchFamily="18" charset="0"/>
                <a:cs typeface="Times New Roman" pitchFamily="18" charset="0"/>
              </a:rPr>
              <a:t/>
            </a:r>
            <a:br>
              <a:rPr lang="en-US" sz="2300" b="1" dirty="0" smtClean="0">
                <a:latin typeface="Times New Roman" pitchFamily="18" charset="0"/>
                <a:cs typeface="Times New Roman" pitchFamily="18" charset="0"/>
              </a:rPr>
            </a:br>
            <a:r>
              <a:rPr lang="en-US" sz="2300" b="1" i="1" dirty="0" smtClean="0">
                <a:latin typeface="Times New Roman" pitchFamily="18" charset="0"/>
                <a:cs typeface="Times New Roman" pitchFamily="18" charset="0"/>
              </a:rPr>
              <a:t> In this essay I will try to express my opinion on this issue.</a:t>
            </a:r>
            <a:r>
              <a:rPr lang="en-US" sz="2300" b="1" dirty="0" smtClean="0">
                <a:latin typeface="Times New Roman" pitchFamily="18" charset="0"/>
                <a:cs typeface="Times New Roman" pitchFamily="18" charset="0"/>
              </a:rPr>
              <a:t/>
            </a:r>
            <a:br>
              <a:rPr lang="en-US" sz="2300" b="1" dirty="0" smtClean="0">
                <a:latin typeface="Times New Roman" pitchFamily="18" charset="0"/>
                <a:cs typeface="Times New Roman" pitchFamily="18" charset="0"/>
              </a:rPr>
            </a:br>
            <a:r>
              <a:rPr lang="en-US" sz="2300" b="1" i="1" dirty="0" smtClean="0">
                <a:latin typeface="Times New Roman" pitchFamily="18" charset="0"/>
                <a:cs typeface="Times New Roman" pitchFamily="18" charset="0"/>
              </a:rPr>
              <a:t> In this essay I would like to express my point of view on this issue.</a:t>
            </a:r>
            <a:endParaRPr lang="ru-RU" sz="2300" b="1" i="1" dirty="0" smtClean="0">
              <a:latin typeface="Times New Roman" pitchFamily="18" charset="0"/>
              <a:cs typeface="Times New Roman" pitchFamily="18" charset="0"/>
            </a:endParaRPr>
          </a:p>
          <a:p>
            <a:pPr algn="ctr"/>
            <a:r>
              <a:rPr lang="en-US" sz="2300" b="1" i="1" dirty="0" smtClean="0">
                <a:latin typeface="Times New Roman" pitchFamily="18" charset="0"/>
                <a:cs typeface="Times New Roman" pitchFamily="18" charset="0"/>
              </a:rPr>
              <a:t> In this essay I will try to answer this question.</a:t>
            </a:r>
            <a:endParaRPr lang="ru-RU" sz="2300" b="1" dirty="0"/>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15328" cy="725470"/>
          </a:xfrm>
        </p:spPr>
        <p:txBody>
          <a:bodyPr>
            <a:normAutofit fontScale="90000"/>
          </a:bodyPr>
          <a:lstStyle/>
          <a:p>
            <a:pPr algn="ctr"/>
            <a:r>
              <a:rPr lang="ru-RU" sz="3600" dirty="0" smtClean="0">
                <a:solidFill>
                  <a:schemeClr val="tx1"/>
                </a:solidFill>
                <a:latin typeface="Arial Black" pitchFamily="34" charset="0"/>
              </a:rPr>
              <a:t>Выражение собственного мнения</a:t>
            </a:r>
            <a:endParaRPr lang="ru-RU" sz="3600" b="1" dirty="0" smtClean="0">
              <a:solidFill>
                <a:schemeClr val="tx1"/>
              </a:solidFill>
              <a:latin typeface="Arial Black" pitchFamily="34" charset="0"/>
            </a:endParaRPr>
          </a:p>
        </p:txBody>
      </p:sp>
      <p:sp>
        <p:nvSpPr>
          <p:cNvPr id="4" name="Прямоугольник 3"/>
          <p:cNvSpPr/>
          <p:nvPr/>
        </p:nvSpPr>
        <p:spPr>
          <a:xfrm>
            <a:off x="500034" y="1285860"/>
            <a:ext cx="8001056" cy="4154984"/>
          </a:xfrm>
          <a:prstGeom prst="rect">
            <a:avLst/>
          </a:prstGeom>
        </p:spPr>
        <p:txBody>
          <a:bodyPr wrap="square">
            <a:spAutoFit/>
          </a:bodyPr>
          <a:lstStyle/>
          <a:p>
            <a:pPr algn="ctr"/>
            <a:r>
              <a:rPr lang="ru-RU" sz="2400" dirty="0" smtClean="0">
                <a:latin typeface="Times New Roman" pitchFamily="18" charset="0"/>
                <a:cs typeface="Times New Roman" pitchFamily="18" charset="0"/>
              </a:rPr>
              <a:t>В данном абзаце необходимо </a:t>
            </a:r>
            <a:r>
              <a:rPr lang="ru-RU" sz="2400" dirty="0" err="1" smtClean="0">
                <a:latin typeface="Times New Roman" pitchFamily="18" charset="0"/>
                <a:cs typeface="Times New Roman" pitchFamily="18" charset="0"/>
              </a:rPr>
              <a:t>тезисно</a:t>
            </a:r>
            <a:r>
              <a:rPr lang="ru-RU" sz="2400" dirty="0" smtClean="0">
                <a:latin typeface="Times New Roman" pitchFamily="18" charset="0"/>
                <a:cs typeface="Times New Roman" pitchFamily="18" charset="0"/>
              </a:rPr>
              <a:t> отразить ваше личное отношение к данной проблеме и подкрепить его 2-3 развернутыми и весомыми аргументами. Важно, чтобы доводы были убедительными, ёмкими и логичными. Аргументы вводятся с помощью универсальных слов-связок и фраз.</a:t>
            </a:r>
            <a:endParaRPr lang="en-US" sz="2400" dirty="0" smtClean="0">
              <a:latin typeface="Times New Roman" pitchFamily="18" charset="0"/>
              <a:cs typeface="Times New Roman" pitchFamily="18" charset="0"/>
            </a:endParaRPr>
          </a:p>
          <a:p>
            <a:pPr algn="ctr"/>
            <a:r>
              <a:rPr lang="en-US" sz="2400" b="1" i="1" dirty="0" smtClean="0">
                <a:latin typeface="Times New Roman" pitchFamily="18" charset="0"/>
                <a:cs typeface="Times New Roman" pitchFamily="18" charset="0"/>
              </a:rPr>
              <a:t>In my opinion …</a:t>
            </a:r>
          </a:p>
          <a:p>
            <a:pPr algn="ctr"/>
            <a:r>
              <a:rPr lang="en-US" sz="2400" b="1" i="1" dirty="0" smtClean="0">
                <a:latin typeface="Times New Roman" pitchFamily="18" charset="0"/>
                <a:cs typeface="Times New Roman" pitchFamily="18" charset="0"/>
              </a:rPr>
              <a:t>From my point of view …</a:t>
            </a:r>
          </a:p>
          <a:p>
            <a:pPr algn="ctr"/>
            <a:r>
              <a:rPr lang="en-US" sz="2400" b="1" i="1" dirty="0" smtClean="0">
                <a:latin typeface="Times New Roman" pitchFamily="18" charset="0"/>
                <a:cs typeface="Times New Roman" pitchFamily="18" charset="0"/>
              </a:rPr>
              <a:t>To my mind …</a:t>
            </a:r>
          </a:p>
          <a:p>
            <a:pPr algn="ctr"/>
            <a:r>
              <a:rPr lang="en-US" sz="2400" b="1" i="1" dirty="0" smtClean="0">
                <a:latin typeface="Times New Roman" pitchFamily="18" charset="0"/>
                <a:cs typeface="Times New Roman" pitchFamily="18" charset="0"/>
              </a:rPr>
              <a:t>Personally I think …</a:t>
            </a:r>
          </a:p>
          <a:p>
            <a:pPr algn="ctr"/>
            <a:r>
              <a:rPr lang="en-US" sz="2400" b="1" i="1" dirty="0" smtClean="0">
                <a:latin typeface="Times New Roman" pitchFamily="18" charset="0"/>
                <a:cs typeface="Times New Roman" pitchFamily="18" charset="0"/>
              </a:rPr>
              <a:t>As far as I am concerned … </a:t>
            </a:r>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115328" cy="1214446"/>
          </a:xfrm>
        </p:spPr>
        <p:txBody>
          <a:bodyPr>
            <a:noAutofit/>
          </a:bodyPr>
          <a:lstStyle/>
          <a:p>
            <a:pPr algn="ct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en-US" sz="3600" b="1" dirty="0" smtClean="0">
                <a:solidFill>
                  <a:schemeClr val="tx1"/>
                </a:solidFill>
                <a:latin typeface="Arial Black" pitchFamily="34" charset="0"/>
              </a:rPr>
              <a:t/>
            </a:r>
            <a:br>
              <a:rPr lang="en-US" sz="3600" b="1" dirty="0" smtClean="0">
                <a:solidFill>
                  <a:schemeClr val="tx1"/>
                </a:solidFill>
                <a:latin typeface="Arial Black" pitchFamily="34" charset="0"/>
              </a:rPr>
            </a:br>
            <a:r>
              <a:rPr lang="ru-RU" sz="3600" b="1" dirty="0" smtClean="0">
                <a:solidFill>
                  <a:schemeClr val="tx1"/>
                </a:solidFill>
                <a:latin typeface="Arial Black" pitchFamily="34" charset="0"/>
              </a:rPr>
              <a:t>Выражение противоположного мнения</a:t>
            </a:r>
            <a:endParaRPr lang="ru-RU" sz="3600" b="1" dirty="0">
              <a:solidFill>
                <a:schemeClr val="tx1"/>
              </a:solidFill>
              <a:latin typeface="Arial Black" pitchFamily="34" charset="0"/>
            </a:endParaRPr>
          </a:p>
        </p:txBody>
      </p:sp>
      <p:sp>
        <p:nvSpPr>
          <p:cNvPr id="4" name="Прямоугольник 3"/>
          <p:cNvSpPr/>
          <p:nvPr/>
        </p:nvSpPr>
        <p:spPr>
          <a:xfrm>
            <a:off x="357158" y="1785926"/>
            <a:ext cx="8215370" cy="3416320"/>
          </a:xfrm>
          <a:prstGeom prst="rect">
            <a:avLst/>
          </a:prstGeom>
        </p:spPr>
        <p:txBody>
          <a:bodyPr wrap="square">
            <a:spAutoFit/>
          </a:bodyPr>
          <a:lstStyle/>
          <a:p>
            <a:pPr algn="ctr"/>
            <a:r>
              <a:rPr lang="ru-RU" sz="2400" dirty="0" smtClean="0">
                <a:latin typeface="Times New Roman" pitchFamily="18" charset="0"/>
                <a:cs typeface="Times New Roman" pitchFamily="18" charset="0"/>
              </a:rPr>
              <a:t>Третий абзац эссе должен содержать точку зрения оппонента. Этот тезис также необходимо подкрепить 1-2 аргументами. Важно, чтобы аргументов у оппонента было на 1 меньше (т.е., если во 2-м абзаце у вас три аргумента, в 3-м должно быть два), потому что наша цель – доказать собственную правоту.</a:t>
            </a:r>
            <a:endParaRPr lang="en-US" sz="2400" dirty="0" smtClean="0">
              <a:latin typeface="Times New Roman" pitchFamily="18" charset="0"/>
              <a:cs typeface="Times New Roman" pitchFamily="18" charset="0"/>
            </a:endParaRPr>
          </a:p>
          <a:p>
            <a:pPr algn="ctr"/>
            <a:r>
              <a:rPr lang="en-US" sz="2400" i="1" dirty="0" smtClean="0"/>
              <a:t> </a:t>
            </a:r>
            <a:r>
              <a:rPr lang="en-US" sz="2400" b="1" i="1" dirty="0" smtClean="0">
                <a:latin typeface="Times New Roman" pitchFamily="18" charset="0"/>
                <a:cs typeface="Times New Roman" pitchFamily="18" charset="0"/>
              </a:rPr>
              <a:t>Others believe that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Some people argue that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However, some people think that ...</a:t>
            </a:r>
            <a:endParaRPr lang="ru-RU" sz="2400" b="1" i="1"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868346"/>
          </a:xfrm>
        </p:spPr>
        <p:txBody>
          <a:bodyPr>
            <a:normAutofit fontScale="90000"/>
          </a:bodyPr>
          <a:lstStyle/>
          <a:p>
            <a:pPr algn="ctr"/>
            <a:r>
              <a:rPr lang="ru-RU" sz="3600" dirty="0" smtClean="0">
                <a:solidFill>
                  <a:schemeClr val="tx1"/>
                </a:solidFill>
                <a:latin typeface="Arial Black" pitchFamily="34" charset="0"/>
              </a:rPr>
              <a:t>Несогласие с мнением оппонентов</a:t>
            </a:r>
            <a:endParaRPr lang="ru-RU" sz="3600" b="1" dirty="0">
              <a:solidFill>
                <a:schemeClr val="tx1"/>
              </a:solidFill>
              <a:latin typeface="Arial Black" pitchFamily="34" charset="0"/>
            </a:endParaRPr>
          </a:p>
        </p:txBody>
      </p:sp>
      <p:sp>
        <p:nvSpPr>
          <p:cNvPr id="5" name="Прямоугольник 4"/>
          <p:cNvSpPr/>
          <p:nvPr/>
        </p:nvSpPr>
        <p:spPr>
          <a:xfrm>
            <a:off x="428596" y="1285860"/>
            <a:ext cx="8143932" cy="3785652"/>
          </a:xfrm>
          <a:prstGeom prst="rect">
            <a:avLst/>
          </a:prstGeom>
        </p:spPr>
        <p:txBody>
          <a:bodyPr wrap="square">
            <a:spAutoFit/>
          </a:bodyPr>
          <a:lstStyle/>
          <a:p>
            <a:pPr algn="ctr"/>
            <a:r>
              <a:rPr lang="ru-RU" sz="2400" dirty="0" smtClean="0">
                <a:latin typeface="Times New Roman" pitchFamily="18" charset="0"/>
                <a:cs typeface="Times New Roman" pitchFamily="18" charset="0"/>
              </a:rPr>
              <a:t>Суть этого абзаца – объяснить, почему Вы не согласны с противоположным мнением. </a:t>
            </a:r>
          </a:p>
          <a:p>
            <a:pPr algn="ctr"/>
            <a:r>
              <a:rPr lang="en-US" sz="2400" b="1" i="1" dirty="0" smtClean="0">
                <a:latin typeface="Times New Roman" pitchFamily="18" charset="0"/>
                <a:cs typeface="Times New Roman" pitchFamily="18" charset="0"/>
              </a:rPr>
              <a:t>I cannot agree with this opinion because ...</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I am afraid I cannot agree with this idea because ...</a:t>
            </a:r>
            <a:r>
              <a:rPr lang="ru-RU" sz="2400" b="1" i="1" dirty="0" smtClean="0">
                <a:latin typeface="Times New Roman" pitchFamily="18" charset="0"/>
                <a:cs typeface="Times New Roman" pitchFamily="18" charset="0"/>
              </a:rPr>
              <a:t>\</a:t>
            </a:r>
          </a:p>
          <a:p>
            <a:pPr algn="ctr"/>
            <a:r>
              <a:rPr lang="ru-RU" sz="2400" dirty="0" smtClean="0"/>
              <a:t> </a:t>
            </a:r>
            <a:r>
              <a:rPr lang="ru-RU" sz="2400" dirty="0" smtClean="0">
                <a:latin typeface="Times New Roman" pitchFamily="18" charset="0"/>
                <a:cs typeface="Times New Roman" pitchFamily="18" charset="0"/>
              </a:rPr>
              <a:t>Если Вы дали два аргумента в предыдущем абзаце, то и опровергнуть надо обязательно оба. Разграничить их можно следующими фразами:</a:t>
            </a:r>
          </a:p>
          <a:p>
            <a:pPr algn="ctr"/>
            <a:r>
              <a:rPr lang="en-US" sz="2400" b="1" i="1" dirty="0" smtClean="0">
                <a:latin typeface="Times New Roman" pitchFamily="18" charset="0"/>
                <a:cs typeface="Times New Roman" pitchFamily="18" charset="0"/>
              </a:rPr>
              <a:t> As for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Speaking about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As far as ... is concerned,</a:t>
            </a:r>
            <a:r>
              <a:rPr lang="ru-RU" sz="2400" b="1" i="1" dirty="0" smtClean="0">
                <a:latin typeface="Times New Roman" pitchFamily="18" charset="0"/>
                <a:cs typeface="Times New Roman" pitchFamily="18" charset="0"/>
              </a:rPr>
              <a:t>…</a:t>
            </a:r>
            <a:endParaRPr lang="ru-RU" sz="2400" b="1"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86766" cy="868346"/>
          </a:xfrm>
        </p:spPr>
        <p:txBody>
          <a:bodyPr>
            <a:normAutofit/>
          </a:bodyPr>
          <a:lstStyle/>
          <a:p>
            <a:pPr algn="ctr"/>
            <a:r>
              <a:rPr lang="ru-RU" sz="3600" dirty="0" smtClean="0">
                <a:solidFill>
                  <a:schemeClr val="tx1"/>
                </a:solidFill>
                <a:latin typeface="Arial Black" pitchFamily="34" charset="0"/>
              </a:rPr>
              <a:t>Заключение</a:t>
            </a:r>
            <a:endParaRPr lang="ru-RU" sz="3600" b="1" dirty="0">
              <a:solidFill>
                <a:schemeClr val="tx1"/>
              </a:solidFill>
              <a:latin typeface="Arial Black" pitchFamily="34" charset="0"/>
            </a:endParaRPr>
          </a:p>
        </p:txBody>
      </p:sp>
      <p:sp>
        <p:nvSpPr>
          <p:cNvPr id="5" name="Прямоугольник 4"/>
          <p:cNvSpPr/>
          <p:nvPr/>
        </p:nvSpPr>
        <p:spPr>
          <a:xfrm>
            <a:off x="357158" y="1142985"/>
            <a:ext cx="8215370" cy="5262979"/>
          </a:xfrm>
          <a:prstGeom prst="rect">
            <a:avLst/>
          </a:prstGeom>
        </p:spPr>
        <p:txBody>
          <a:bodyPr wrap="square">
            <a:spAutoFit/>
          </a:bodyPr>
          <a:lstStyle/>
          <a:p>
            <a:pPr algn="ctr"/>
            <a:r>
              <a:rPr lang="ru-RU" sz="2400" dirty="0" smtClean="0">
                <a:latin typeface="Times New Roman" pitchFamily="18" charset="0"/>
                <a:cs typeface="Times New Roman" pitchFamily="18" charset="0"/>
              </a:rPr>
              <a:t>В заключении надо суммировать всё, о чем говорилось в эссе и выразить свою точку зрения. Также можно дать свои рекомендации по существующей проблеме. Самое главное: в заключении не должно быть никакой новой информации. </a:t>
            </a:r>
            <a:endParaRPr lang="en-US" sz="2400" dirty="0" smtClean="0">
              <a:latin typeface="Times New Roman" pitchFamily="18" charset="0"/>
              <a:cs typeface="Times New Roman" pitchFamily="18" charset="0"/>
            </a:endParaRPr>
          </a:p>
          <a:p>
            <a:pPr algn="ctr"/>
            <a:r>
              <a:rPr lang="en-US" sz="2400" b="1" i="1" dirty="0" smtClean="0">
                <a:latin typeface="Times New Roman" pitchFamily="18" charset="0"/>
                <a:cs typeface="Times New Roman" pitchFamily="18" charset="0"/>
              </a:rPr>
              <a:t>In conclusion,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To sum up, ...</a:t>
            </a:r>
            <a:br>
              <a:rPr lang="en-US" sz="2400" b="1" i="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To conclude, ...</a:t>
            </a:r>
            <a:endParaRPr lang="ru-RU" sz="2400" b="1" i="1" dirty="0" smtClean="0">
              <a:latin typeface="Times New Roman" pitchFamily="18" charset="0"/>
              <a:cs typeface="Times New Roman" pitchFamily="18" charset="0"/>
            </a:endParaRPr>
          </a:p>
          <a:p>
            <a:pPr algn="ctr"/>
            <a:r>
              <a:rPr lang="ru-RU" sz="2400" dirty="0" smtClean="0">
                <a:latin typeface="Times New Roman" pitchFamily="18" charset="0"/>
                <a:cs typeface="Times New Roman" pitchFamily="18" charset="0"/>
              </a:rPr>
              <a:t>Далее даём читающему понять, что существует две точки зрения на данную проблему, и несмотря на противоположную точку зрения, мы всё-таки придерживаемся своей.</a:t>
            </a:r>
          </a:p>
          <a:p>
            <a:pPr algn="ctr"/>
            <a:r>
              <a:rPr lang="en-US" sz="2400" b="1" i="1" dirty="0" smtClean="0">
                <a:latin typeface="Times New Roman" pitchFamily="18" charset="0"/>
                <a:cs typeface="Times New Roman" pitchFamily="18" charset="0"/>
              </a:rPr>
              <a:t>Despite the fact that ..., I am convinced that ...</a:t>
            </a:r>
            <a:r>
              <a:rPr lang="en-US" sz="2400" b="1" dirty="0" smtClean="0">
                <a:latin typeface="Times New Roman" pitchFamily="18" charset="0"/>
                <a:cs typeface="Times New Roman" pitchFamily="18" charset="0"/>
              </a:rPr>
              <a:t/>
            </a:r>
            <a:br>
              <a:rPr lang="en-US" sz="2400" b="1" dirty="0" smtClean="0">
                <a:latin typeface="Times New Roman" pitchFamily="18" charset="0"/>
                <a:cs typeface="Times New Roman" pitchFamily="18" charset="0"/>
              </a:rPr>
            </a:br>
            <a:r>
              <a:rPr lang="en-US" sz="2400" b="1" i="1" dirty="0" smtClean="0">
                <a:latin typeface="Times New Roman" pitchFamily="18" charset="0"/>
                <a:cs typeface="Times New Roman" pitchFamily="18" charset="0"/>
              </a:rPr>
              <a:t> Taking into consideration different opinions on this issue, I believe that …</a:t>
            </a:r>
            <a:endParaRPr lang="ru-RU" sz="2400" b="1" i="1" dirty="0">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511156"/>
          </a:xfrm>
        </p:spPr>
        <p:txBody>
          <a:bodyPr>
            <a:normAutofit fontScale="90000"/>
          </a:bodyPr>
          <a:lstStyle/>
          <a:p>
            <a:pPr algn="ctr"/>
            <a:r>
              <a:rPr lang="ru-RU" b="1" dirty="0" smtClean="0">
                <a:solidFill>
                  <a:schemeClr val="tx1"/>
                </a:solidFill>
                <a:latin typeface="Arial Black" pitchFamily="34" charset="0"/>
              </a:rPr>
              <a:t>Виды эссе</a:t>
            </a:r>
            <a:endParaRPr lang="ru-RU" b="1" dirty="0">
              <a:solidFill>
                <a:schemeClr val="tx1"/>
              </a:solidFill>
              <a:latin typeface="Arial Black" pitchFamily="34" charset="0"/>
            </a:endParaRPr>
          </a:p>
        </p:txBody>
      </p:sp>
      <p:sp>
        <p:nvSpPr>
          <p:cNvPr id="3" name="Прямоугольник 2"/>
          <p:cNvSpPr/>
          <p:nvPr/>
        </p:nvSpPr>
        <p:spPr>
          <a:xfrm>
            <a:off x="357158" y="714356"/>
            <a:ext cx="8286808" cy="1569660"/>
          </a:xfrm>
          <a:prstGeom prst="rect">
            <a:avLst/>
          </a:prstGeom>
        </p:spPr>
        <p:txBody>
          <a:bodyPr wrap="square">
            <a:spAutoFit/>
          </a:bodyPr>
          <a:lstStyle/>
          <a:p>
            <a:pPr marL="342900" indent="-342900" algn="just"/>
            <a:r>
              <a:rPr lang="ru-RU" sz="1600" b="1" dirty="0" smtClean="0"/>
              <a:t>З</a:t>
            </a:r>
            <a:r>
              <a:rPr lang="ru-RU" sz="1600" b="1" dirty="0" smtClean="0">
                <a:latin typeface="Times New Roman" pitchFamily="18" charset="0"/>
                <a:cs typeface="Times New Roman" pitchFamily="18" charset="0"/>
              </a:rPr>
              <a:t>а и против. </a:t>
            </a:r>
            <a:r>
              <a:rPr lang="ru-RU" sz="1600" b="1" dirty="0" err="1" smtClean="0">
                <a:latin typeface="Times New Roman" pitchFamily="18" charset="0"/>
                <a:cs typeface="Times New Roman" pitchFamily="18" charset="0"/>
              </a:rPr>
              <a:t>For</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and</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against</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essays</a:t>
            </a:r>
            <a:r>
              <a:rPr lang="ru-RU" sz="1600" b="1" dirty="0" smtClean="0">
                <a:latin typeface="Times New Roman" pitchFamily="18" charset="0"/>
                <a:cs typeface="Times New Roman" pitchFamily="18" charset="0"/>
              </a:rPr>
              <a:t>.</a:t>
            </a:r>
          </a:p>
          <a:p>
            <a:pPr marL="342900" indent="-342900" algn="just"/>
            <a:r>
              <a:rPr lang="ru-RU" sz="1600" dirty="0" smtClean="0">
                <a:latin typeface="Times New Roman" pitchFamily="18" charset="0"/>
                <a:cs typeface="Times New Roman" pitchFamily="18" charset="0"/>
              </a:rPr>
              <a:t>1. Введение. В нем вы подводите читателя к теме обсуждения. </a:t>
            </a:r>
          </a:p>
          <a:p>
            <a:pPr marL="342900" indent="-342900" algn="just"/>
            <a:r>
              <a:rPr lang="ru-RU" sz="1600" dirty="0" smtClean="0">
                <a:latin typeface="Times New Roman" pitchFamily="18" charset="0"/>
                <a:cs typeface="Times New Roman" pitchFamily="18" charset="0"/>
              </a:rPr>
              <a:t>2. Основная часть. Вы приводите аргументы «за» и «против» </a:t>
            </a:r>
            <a:r>
              <a:rPr lang="ru-RU" sz="1600" dirty="0" err="1" smtClean="0">
                <a:latin typeface="Times New Roman" pitchFamily="18" charset="0"/>
                <a:cs typeface="Times New Roman" pitchFamily="18" charset="0"/>
              </a:rPr>
              <a:t>какого-тодействия</a:t>
            </a:r>
            <a:r>
              <a:rPr lang="ru-RU" sz="1600" dirty="0" smtClean="0">
                <a:latin typeface="Times New Roman" pitchFamily="18" charset="0"/>
                <a:cs typeface="Times New Roman" pitchFamily="18" charset="0"/>
              </a:rPr>
              <a:t> или явления. При этом не надо высказывать свою точку зрения, придерживайтесь нейтралитета. </a:t>
            </a:r>
          </a:p>
          <a:p>
            <a:pPr marL="342900" indent="-342900" algn="just"/>
            <a:r>
              <a:rPr lang="ru-RU" sz="1600" dirty="0" smtClean="0">
                <a:latin typeface="Times New Roman" pitchFamily="18" charset="0"/>
                <a:cs typeface="Times New Roman" pitchFamily="18" charset="0"/>
              </a:rPr>
              <a:t>3. Заключение. Только тут вы выражаете свое отношение к теме и делаете вывод. </a:t>
            </a:r>
            <a:endParaRPr lang="ru-RU" sz="1600" dirty="0">
              <a:latin typeface="Times New Roman" pitchFamily="18" charset="0"/>
              <a:cs typeface="Times New Roman" pitchFamily="18" charset="0"/>
            </a:endParaRPr>
          </a:p>
        </p:txBody>
      </p:sp>
      <p:sp>
        <p:nvSpPr>
          <p:cNvPr id="4" name="Прямоугольник 3"/>
          <p:cNvSpPr/>
          <p:nvPr/>
        </p:nvSpPr>
        <p:spPr>
          <a:xfrm>
            <a:off x="357158" y="2214554"/>
            <a:ext cx="8215370" cy="2625983"/>
          </a:xfrm>
          <a:prstGeom prst="rect">
            <a:avLst/>
          </a:prstGeom>
        </p:spPr>
        <p:txBody>
          <a:bodyPr wrap="square">
            <a:spAutoFit/>
          </a:bodyPr>
          <a:lstStyle/>
          <a:p>
            <a:r>
              <a:rPr lang="ru-RU" sz="1600" b="1" dirty="0" smtClean="0">
                <a:latin typeface="Times New Roman" pitchFamily="18" charset="0"/>
                <a:cs typeface="Times New Roman" pitchFamily="18" charset="0"/>
              </a:rPr>
              <a:t>Эссе-мнение. </a:t>
            </a:r>
            <a:r>
              <a:rPr lang="ru-RU" sz="1600" b="1" dirty="0" err="1" smtClean="0">
                <a:latin typeface="Times New Roman" pitchFamily="18" charset="0"/>
                <a:cs typeface="Times New Roman" pitchFamily="18" charset="0"/>
              </a:rPr>
              <a:t>Opinion</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essays</a:t>
            </a:r>
            <a:r>
              <a:rPr lang="ru-RU" sz="1600" b="1" dirty="0" smtClean="0">
                <a:latin typeface="Times New Roman" pitchFamily="18" charset="0"/>
                <a:cs typeface="Times New Roman" pitchFamily="18" charset="0"/>
              </a:rPr>
              <a:t>. </a:t>
            </a:r>
          </a:p>
          <a:p>
            <a:r>
              <a:rPr lang="ru-RU" sz="1600" dirty="0" smtClean="0">
                <a:latin typeface="Times New Roman" pitchFamily="18" charset="0"/>
                <a:cs typeface="Times New Roman" pitchFamily="18" charset="0"/>
              </a:rPr>
              <a:t>В </a:t>
            </a:r>
            <a:r>
              <a:rPr lang="ru-RU" sz="1600" dirty="0" err="1" smtClean="0">
                <a:latin typeface="Times New Roman" pitchFamily="18" charset="0"/>
                <a:cs typeface="Times New Roman" pitchFamily="18" charset="0"/>
              </a:rPr>
              <a:t>Opinion</a:t>
            </a:r>
            <a:r>
              <a:rPr lang="ru-RU" sz="1600" dirty="0" smtClean="0">
                <a:latin typeface="Times New Roman" pitchFamily="18" charset="0"/>
                <a:cs typeface="Times New Roman" pitchFamily="18" charset="0"/>
              </a:rPr>
              <a:t> </a:t>
            </a:r>
            <a:r>
              <a:rPr lang="ru-RU" sz="1600" dirty="0" err="1" smtClean="0">
                <a:latin typeface="Times New Roman" pitchFamily="18" charset="0"/>
                <a:cs typeface="Times New Roman" pitchFamily="18" charset="0"/>
              </a:rPr>
              <a:t>Essays</a:t>
            </a:r>
            <a:r>
              <a:rPr lang="ru-RU" sz="1600" dirty="0" smtClean="0">
                <a:latin typeface="Times New Roman" pitchFamily="18" charset="0"/>
                <a:cs typeface="Times New Roman" pitchFamily="18" charset="0"/>
              </a:rPr>
              <a:t> вам нужно не просто отразить свою точку зрения, но и взглянуть на предложенную тему под разными углами. Рассмотрите все аспекты вопроса, напишите свое мнение и обязательно подтвердите его уверенными аргументами. </a:t>
            </a:r>
          </a:p>
          <a:p>
            <a:pPr marL="342900" indent="-342900">
              <a:buAutoNum type="arabicPeriod"/>
            </a:pPr>
            <a:r>
              <a:rPr lang="ru-RU" sz="1600" dirty="0" smtClean="0">
                <a:latin typeface="Times New Roman" pitchFamily="18" charset="0"/>
                <a:cs typeface="Times New Roman" pitchFamily="18" charset="0"/>
              </a:rPr>
              <a:t>Введение. Вы указываете тему рассуждения. </a:t>
            </a:r>
          </a:p>
          <a:p>
            <a:pPr marL="342900" indent="-342900">
              <a:buAutoNum type="arabicPeriod"/>
            </a:pPr>
            <a:r>
              <a:rPr lang="ru-RU" sz="1600" dirty="0" smtClean="0">
                <a:latin typeface="Times New Roman" pitchFamily="18" charset="0"/>
                <a:cs typeface="Times New Roman" pitchFamily="18" charset="0"/>
              </a:rPr>
              <a:t>Основная часть. Вы высказываете свое мнение и уверенно его аргументируете. Здесь же желательно рассмотреть и мнение, противоположное вашему, и пояснить читателю, почему вы не разделяете эту точку зрения. </a:t>
            </a:r>
          </a:p>
          <a:p>
            <a:pPr marL="342900" indent="-342900">
              <a:buAutoNum type="arabicPeriod"/>
            </a:pPr>
            <a:r>
              <a:rPr lang="ru-RU" sz="1600" dirty="0" smtClean="0">
                <a:latin typeface="Times New Roman" pitchFamily="18" charset="0"/>
                <a:cs typeface="Times New Roman" pitchFamily="18" charset="0"/>
              </a:rPr>
              <a:t>Заключение. Вы подводите итоги, окончательно формулируя свою точку зрения по предложенной теме.</a:t>
            </a:r>
            <a:endParaRPr lang="ru-RU" sz="1600" dirty="0">
              <a:latin typeface="Times New Roman" pitchFamily="18" charset="0"/>
              <a:cs typeface="Times New Roman" pitchFamily="18" charset="0"/>
            </a:endParaRPr>
          </a:p>
        </p:txBody>
      </p:sp>
      <p:sp>
        <p:nvSpPr>
          <p:cNvPr id="5" name="Прямоугольник 4"/>
          <p:cNvSpPr/>
          <p:nvPr/>
        </p:nvSpPr>
        <p:spPr>
          <a:xfrm>
            <a:off x="285720" y="4714884"/>
            <a:ext cx="8286808" cy="2062103"/>
          </a:xfrm>
          <a:prstGeom prst="rect">
            <a:avLst/>
          </a:prstGeom>
        </p:spPr>
        <p:txBody>
          <a:bodyPr wrap="square">
            <a:spAutoFit/>
          </a:bodyPr>
          <a:lstStyle/>
          <a:p>
            <a:pPr algn="just"/>
            <a:r>
              <a:rPr lang="ru-RU" sz="1600" b="1" dirty="0" smtClean="0">
                <a:latin typeface="Times New Roman" pitchFamily="18" charset="0"/>
                <a:cs typeface="Times New Roman" pitchFamily="18" charset="0"/>
              </a:rPr>
              <a:t>Предложение решения проблемы. </a:t>
            </a:r>
            <a:r>
              <a:rPr lang="ru-RU" sz="1600" b="1" dirty="0" err="1" smtClean="0">
                <a:latin typeface="Times New Roman" pitchFamily="18" charset="0"/>
                <a:cs typeface="Times New Roman" pitchFamily="18" charset="0"/>
              </a:rPr>
              <a:t>Suggesting</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solutions</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to</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problem</a:t>
            </a:r>
            <a:r>
              <a:rPr lang="ru-RU" sz="1600" b="1" dirty="0" smtClean="0">
                <a:latin typeface="Times New Roman" pitchFamily="18" charset="0"/>
                <a:cs typeface="Times New Roman" pitchFamily="18" charset="0"/>
              </a:rPr>
              <a:t> </a:t>
            </a:r>
            <a:r>
              <a:rPr lang="ru-RU" sz="1600" b="1" dirty="0" err="1" smtClean="0">
                <a:latin typeface="Times New Roman" pitchFamily="18" charset="0"/>
                <a:cs typeface="Times New Roman" pitchFamily="18" charset="0"/>
              </a:rPr>
              <a:t>essays</a:t>
            </a:r>
            <a:r>
              <a:rPr lang="ru-RU" sz="1600" b="1" dirty="0" smtClean="0">
                <a:latin typeface="Times New Roman" pitchFamily="18" charset="0"/>
                <a:cs typeface="Times New Roman" pitchFamily="18" charset="0"/>
              </a:rPr>
              <a:t>.</a:t>
            </a:r>
          </a:p>
          <a:p>
            <a:pPr algn="just"/>
            <a:r>
              <a:rPr lang="ru-RU" sz="1600" dirty="0" smtClean="0">
                <a:latin typeface="Times New Roman" pitchFamily="18" charset="0"/>
                <a:cs typeface="Times New Roman" pitchFamily="18" charset="0"/>
              </a:rPr>
              <a:t>В этом виде письменной работы вам предложат рассмотреть какую-либо глобальную проблему или проблемы. Ваша задача — предложить пути решения. </a:t>
            </a:r>
          </a:p>
          <a:p>
            <a:pPr marL="342900" indent="-342900" algn="just">
              <a:buAutoNum type="arabicPeriod"/>
            </a:pPr>
            <a:r>
              <a:rPr lang="ru-RU" sz="1600" dirty="0" smtClean="0">
                <a:latin typeface="Times New Roman" pitchFamily="18" charset="0"/>
                <a:cs typeface="Times New Roman" pitchFamily="18" charset="0"/>
              </a:rPr>
              <a:t>Введение. Вы указываете проблему и ее причины или последствия. </a:t>
            </a:r>
          </a:p>
          <a:p>
            <a:pPr marL="342900" indent="-342900" algn="just">
              <a:buAutoNum type="arabicPeriod"/>
            </a:pPr>
            <a:r>
              <a:rPr lang="ru-RU" sz="1600" dirty="0" smtClean="0">
                <a:latin typeface="Times New Roman" pitchFamily="18" charset="0"/>
                <a:cs typeface="Times New Roman" pitchFamily="18" charset="0"/>
              </a:rPr>
              <a:t>Основная часть. Вы предлагаете способы решения проблем и возможные последствия таких действий. Четко аргументируйте, зачем следует принимать определенные меры и что это за собой повлечет. </a:t>
            </a:r>
          </a:p>
          <a:p>
            <a:pPr marL="342900" indent="-342900" algn="just">
              <a:buAutoNum type="arabicPeriod"/>
            </a:pPr>
            <a:r>
              <a:rPr lang="ru-RU" sz="1600" dirty="0" smtClean="0">
                <a:latin typeface="Times New Roman" pitchFamily="18" charset="0"/>
                <a:cs typeface="Times New Roman" pitchFamily="18" charset="0"/>
              </a:rPr>
              <a:t>Заключение. Подводите итоги своих рассуждений. </a:t>
            </a:r>
            <a:endParaRPr lang="ru-RU" sz="16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357166"/>
            <a:ext cx="7500990" cy="5715040"/>
          </a:xfrm>
        </p:spPr>
        <p:txBody>
          <a:bodyPr>
            <a:normAutofit fontScale="90000"/>
          </a:bodyPr>
          <a:lstStyle/>
          <a:p>
            <a:pPr algn="ctr"/>
            <a:r>
              <a:rPr lang="ru-RU" sz="3100" dirty="0" smtClean="0">
                <a:solidFill>
                  <a:schemeClr val="tx1"/>
                </a:solidFill>
                <a:latin typeface="Arial Black" pitchFamily="34" charset="0"/>
                <a:cs typeface="Times New Roman" pitchFamily="18" charset="0"/>
              </a:rPr>
              <a:t>Правила написания отличного эссе</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1. Придерживайтесь структуры эссе</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2. Используйте черновик</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3. Готовьтесь к любым темам</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4. Оставляйте время на проверку</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5. Будьте лаконичны</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6. Аргументируйте свои доводы</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7. Используйте слова-связки</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8. Используйте разнообразную лексику и грамматику</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9. Излагайте свои мысли корректно</a:t>
            </a:r>
            <a:br>
              <a:rPr lang="ru-RU" sz="3100" dirty="0" smtClean="0">
                <a:solidFill>
                  <a:schemeClr val="tx1"/>
                </a:solidFill>
                <a:latin typeface="Times New Roman" pitchFamily="18" charset="0"/>
                <a:cs typeface="Times New Roman" pitchFamily="18" charset="0"/>
              </a:rPr>
            </a:br>
            <a:r>
              <a:rPr lang="ru-RU" sz="3100" dirty="0" smtClean="0">
                <a:solidFill>
                  <a:schemeClr val="tx1"/>
                </a:solidFill>
                <a:latin typeface="Times New Roman" pitchFamily="18" charset="0"/>
                <a:cs typeface="Times New Roman" pitchFamily="18" charset="0"/>
              </a:rPr>
              <a:t>10. Определите подходящий стиль.</a:t>
            </a:r>
            <a:endParaRPr lang="ru-RU" sz="3100" dirty="0">
              <a:solidFill>
                <a:schemeClr val="tx1"/>
              </a:solidFill>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208</TotalTime>
  <Words>607</Words>
  <Application>Microsoft Office PowerPoint</Application>
  <PresentationFormat>Экран (4:3)</PresentationFormat>
  <Paragraphs>67</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Эркер</vt:lpstr>
      <vt:lpstr>Structure of essay  учитель: Татиева К.С Класс: 11 «Б»</vt:lpstr>
      <vt:lpstr>Структура эссе:</vt:lpstr>
      <vt:lpstr> Вступление </vt:lpstr>
      <vt:lpstr>Выражение собственного мнения</vt:lpstr>
      <vt:lpstr>            Выражение противоположного мнения</vt:lpstr>
      <vt:lpstr>Несогласие с мнением оппонентов</vt:lpstr>
      <vt:lpstr>Заключение</vt:lpstr>
      <vt:lpstr>Виды эссе</vt:lpstr>
      <vt:lpstr>Правила написания отличного эссе  1. Придерживайтесь структуры эссе 2. Используйте черновик 3. Готовьтесь к любым темам 4. Оставляйте время на проверку 5. Будьте лаконичны 6. Аргументируйте свои доводы 7. Используйте слова-связки 8. Используйте разнообразную лексику и грамматику 9. Излагайте свои мысли корректно 10. Определите подходящий стиль.</vt:lpstr>
      <vt:lpstr>Презентация PowerPoint</vt:lpstr>
      <vt:lpstr>Презентация PowerPoint</vt:lpstr>
    </vt:vector>
  </TitlesOfParts>
  <Company>WareZ Provider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Английский язык: написание письма</dc:title>
  <dc:creator>www.PHILka.RU</dc:creator>
  <cp:lastModifiedBy>Пользователь Windows</cp:lastModifiedBy>
  <cp:revision>25</cp:revision>
  <dcterms:created xsi:type="dcterms:W3CDTF">2012-09-27T19:27:04Z</dcterms:created>
  <dcterms:modified xsi:type="dcterms:W3CDTF">2022-11-16T12:47:58Z</dcterms:modified>
</cp:coreProperties>
</file>