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7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4" autoAdjust="0"/>
    <p:restoredTop sz="94612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88;&#1077;&#1079;&#1077;&#1085;&#1090;&#1072;&#1094;&#1080;&#1103;%20&#1058;&#1091;&#1088;&#1075;&#1077;&#1085;&#1077;&#1074;,%20&#1052;&#1041;&#1054;&#1059;%20&#1043;&#1086;&#1088;&#1089;&#1082;&#1072;&#1103;%20&#1054;&#1054;&#1064;\&#1042;&#1072;&#1083;&#1077;&#1088;&#1080;&#1081;%20&#1051;&#1099;&#1089;&#1082;&#1086;&#1074;%20&#1056;&#1086;&#1084;&#1072;&#1085;&#1089;%20&#1085;&#1072;%20&#1089;&#1090;&#1080;&#1093;&#1080;%20&#1058;&#1091;&#1088;&#1075;&#1077;&#1085;&#1077;&#1074;&#1072;%20(mp3cut.net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87;&#1088;&#1077;&#1079;&#1077;&#1085;&#1090;&#1072;&#1094;&#1080;&#1103;%20&#1058;&#1091;&#1088;&#1075;&#1077;&#1085;&#1077;&#1074;,%20&#1052;&#1041;&#1054;&#1059;%20&#1043;&#1086;&#1088;&#1089;&#1082;&#1072;&#1103;%20&#1054;&#1054;&#1064;\&#1040;&#1083;&#1077;&#1082;&#1089;&#1072;&#1085;&#1076;&#1088;%20&#1052;&#1072;&#1083;&#1080;&#1085;&#1080;&#1085;%20-%20&#1059;&#1090;&#1088;&#1086;%20&#1090;&#1091;&#1084;&#1072;&#1085;..%20(mp3cut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61319cd105d20c5c2b0d44037ecc5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8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9001156" cy="6572272"/>
          </a:xfrm>
        </p:spPr>
        <p:txBody>
          <a:bodyPr>
            <a:normAutofit/>
          </a:bodyPr>
          <a:lstStyle/>
          <a:p>
            <a:pPr algn="r"/>
            <a:endParaRPr lang="ru-RU" sz="4400" b="1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</a:t>
            </a:r>
            <a:r>
              <a:rPr lang="ru-RU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Иван </a:t>
            </a:r>
          </a:p>
          <a:p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</a:t>
            </a:r>
            <a:r>
              <a:rPr lang="ru-RU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Сергеевич </a:t>
            </a:r>
          </a:p>
          <a:p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</a:t>
            </a:r>
            <a:r>
              <a:rPr lang="ru-RU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Тургенев</a:t>
            </a:r>
          </a:p>
          <a:p>
            <a:pPr>
              <a:spcBef>
                <a:spcPts val="600"/>
              </a:spcBef>
            </a:pPr>
            <a:r>
              <a:rPr lang="ru-RU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        </a:t>
            </a:r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     </a:t>
            </a:r>
            <a:r>
              <a:rPr lang="ru-RU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1818 </a:t>
            </a: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–</a:t>
            </a:r>
            <a:r>
              <a:rPr lang="ru-RU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</a:t>
            </a:r>
            <a:r>
              <a:rPr lang="ru-RU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1883     </a:t>
            </a:r>
            <a:endParaRPr lang="ru-RU" sz="48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31833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8412" y="3571876"/>
            <a:ext cx="242862" cy="314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1842-1844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Служил коллежским секретарём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Министерст-ве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внутренних дел.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1843</a:t>
            </a:r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Написана поэма «Параша», напечатана под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ини-циалами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«Т.Л.»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Тургенев-Лутовинов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 Высокая оценка   В.Г. Белинского, с которым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завязалась тесная дружба. Новые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 знаменитыми литератора-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ми.</a:t>
            </a:r>
          </a:p>
          <a:p>
            <a:pPr algn="l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Vissarion_Belinsky_by_K_Gorbunov_1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43314"/>
            <a:ext cx="2127928" cy="266700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9001156" cy="67151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Осень 1843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Тургенев представлен Полине </a:t>
            </a:r>
            <a:r>
              <a:rPr lang="ru-RU" b="1" dirty="0" err="1" smtClean="0">
                <a:solidFill>
                  <a:schemeClr val="tx1"/>
                </a:solidFill>
              </a:rPr>
              <a:t>Вирдо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знако-мится</a:t>
            </a:r>
            <a:r>
              <a:rPr lang="ru-RU" b="1" dirty="0" smtClean="0">
                <a:solidFill>
                  <a:schemeClr val="tx1"/>
                </a:solidFill>
              </a:rPr>
              <a:t> с её семьёй. Он восхищён талан-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том певицы, влюблён. Увлечённость            певицей приводит в негодование мать            будущего писателя и она лишает сына содержания на 3 года.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Тургенев проводит в тесных отношениях   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с семьёй П. Виардо 38 лет. Личного </a:t>
            </a:r>
            <a:r>
              <a:rPr lang="ru-RU" b="1" dirty="0" err="1" smtClean="0">
                <a:solidFill>
                  <a:schemeClr val="tx1"/>
                </a:solidFill>
              </a:rPr>
              <a:t>счас</a:t>
            </a:r>
            <a:r>
              <a:rPr lang="ru-RU" b="1" dirty="0" smtClean="0">
                <a:solidFill>
                  <a:schemeClr val="tx1"/>
                </a:solidFill>
              </a:rPr>
              <a:t>-       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</a:t>
            </a:r>
            <a:r>
              <a:rPr lang="ru-RU" b="1" dirty="0" err="1" smtClean="0">
                <a:solidFill>
                  <a:schemeClr val="tx1"/>
                </a:solidFill>
              </a:rPr>
              <a:t>тья</a:t>
            </a:r>
            <a:r>
              <a:rPr lang="ru-RU" b="1" dirty="0" smtClean="0">
                <a:solidFill>
                  <a:schemeClr val="tx1"/>
                </a:solidFill>
              </a:rPr>
              <a:t> так и не обрёл. Перевёз к Полине свою 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внебрачную дочь Пелагею (1842-1919),        я             которую Виардо воспитывала до 14 лет.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Pauline_Viardot_by_Timoleon_von_Ne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3530" y="1357298"/>
            <a:ext cx="1960470" cy="2571768"/>
          </a:xfrm>
          <a:prstGeom prst="rect">
            <a:avLst/>
          </a:prstGeom>
          <a:noFill/>
        </p:spPr>
      </p:pic>
      <p:pic>
        <p:nvPicPr>
          <p:cNvPr id="6" name="Валерий Лысков Романс на стихи Тургенева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85728"/>
            <a:ext cx="530227" cy="530227"/>
          </a:xfrm>
          <a:prstGeom prst="rect">
            <a:avLst/>
          </a:prstGeom>
        </p:spPr>
      </p:pic>
      <p:pic>
        <p:nvPicPr>
          <p:cNvPr id="2051" name="Picture 3" descr="C:\Users\User\Desktop\Pelageja_Turgene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1366996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6858048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Ноябрь 1843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Создано стихотворение «В дороге», </a:t>
            </a:r>
            <a:r>
              <a:rPr lang="ru-RU" b="1" dirty="0" err="1" smtClean="0">
                <a:solidFill>
                  <a:schemeClr val="tx1"/>
                </a:solidFill>
              </a:rPr>
              <a:t>переложен-ное</a:t>
            </a:r>
            <a:r>
              <a:rPr lang="ru-RU" b="1" dirty="0" smtClean="0">
                <a:solidFill>
                  <a:schemeClr val="tx1"/>
                </a:solidFill>
              </a:rPr>
              <a:t> на музыку и ставшее знаменитым романсом, якобы посвящённое Полине Виардо,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 которой знакомится Тургенев.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1844 - 1846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Созданы антиклерикальная поэма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«Поп», повести «Бретёр» и «Три портрета».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1847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u="sng" dirty="0" smtClean="0">
                <a:solidFill>
                  <a:schemeClr val="tx1"/>
                </a:solidFill>
              </a:rPr>
              <a:t>Расцвет творчества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участие в журнале «Современник», напечатаны первые главы «Записок охотника»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pauline-viardot-garcia_599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714488"/>
            <a:ext cx="1828813" cy="2286016"/>
          </a:xfrm>
          <a:prstGeom prst="rect">
            <a:avLst/>
          </a:prstGeom>
          <a:noFill/>
        </p:spPr>
      </p:pic>
      <p:pic>
        <p:nvPicPr>
          <p:cNvPr id="7" name="Александр Малинин - Утро туман..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58214" y="285728"/>
            <a:ext cx="458789" cy="4587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9001156" cy="6858048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tx1"/>
                </a:solidFill>
              </a:rPr>
              <a:t>«Записки охотника», </a:t>
            </a:r>
            <a:r>
              <a:rPr lang="ru-RU" b="1" dirty="0" smtClean="0">
                <a:solidFill>
                  <a:schemeClr val="tx1"/>
                </a:solidFill>
              </a:rPr>
              <a:t>по словам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самого Тургенева, были выполнением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его </a:t>
            </a:r>
            <a:r>
              <a:rPr lang="ru-RU" b="1" u="sng" dirty="0" smtClean="0">
                <a:solidFill>
                  <a:schemeClr val="tx1"/>
                </a:solidFill>
              </a:rPr>
              <a:t>Аннибаловой клятвы </a:t>
            </a:r>
            <a:r>
              <a:rPr lang="ru-RU" b="1" dirty="0" smtClean="0">
                <a:solidFill>
                  <a:schemeClr val="tx1"/>
                </a:solidFill>
              </a:rPr>
              <a:t>бороться с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крепостным правом. Для написания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«Записок» писатель уезжает в Париж,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где наблюдает за французской революцией. Она вызывает неприятие насилия в любом виде.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Конец 1840 начало 1850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Тургенев творит в области драматургии. 6 пьес: </a:t>
            </a:r>
            <a:r>
              <a:rPr lang="ru-RU" sz="3000" b="1" dirty="0" smtClean="0">
                <a:solidFill>
                  <a:schemeClr val="tx1"/>
                </a:solidFill>
              </a:rPr>
              <a:t>«Где тонко, там и рвётся», «Нахлебник», «Завтрак у предводителя», «Холостяк», «Месяц в деревне», «Провинциалка» 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Записки_охотника._Титульный_лист_первого_издания._1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08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0085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1850-ые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Возвращение в Россию, в связи со смертью матери, с которой больше не увиделся.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Недовольство властей излишне </a:t>
            </a:r>
            <a:r>
              <a:rPr lang="ru-RU" b="1" dirty="0" err="1" smtClean="0">
                <a:solidFill>
                  <a:schemeClr val="tx1"/>
                </a:solidFill>
              </a:rPr>
              <a:t>положитель-ным</a:t>
            </a:r>
            <a:r>
              <a:rPr lang="ru-RU" b="1" dirty="0" smtClean="0">
                <a:solidFill>
                  <a:schemeClr val="tx1"/>
                </a:solidFill>
              </a:rPr>
              <a:t> отношением писателя к крестьянам. Ссылка, во время которой написан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рассказ «</a:t>
            </a:r>
            <a:r>
              <a:rPr lang="ru-RU" b="1" dirty="0" err="1" smtClean="0">
                <a:solidFill>
                  <a:schemeClr val="tx1"/>
                </a:solidFill>
              </a:rPr>
              <a:t>Муму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1856-1862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Созданы 4 из наиболее </a:t>
            </a:r>
            <a:r>
              <a:rPr lang="ru-RU" b="1" dirty="0" err="1" smtClean="0">
                <a:solidFill>
                  <a:schemeClr val="tx1"/>
                </a:solidFill>
              </a:rPr>
              <a:t>значитель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ных</a:t>
            </a:r>
            <a:r>
              <a:rPr lang="ru-RU" b="1" dirty="0" smtClean="0">
                <a:solidFill>
                  <a:schemeClr val="tx1"/>
                </a:solidFill>
              </a:rPr>
              <a:t> произведений: «Рудин», «</a:t>
            </a:r>
            <a:r>
              <a:rPr lang="ru-RU" b="1" dirty="0" err="1" smtClean="0">
                <a:solidFill>
                  <a:schemeClr val="tx1"/>
                </a:solidFill>
              </a:rPr>
              <a:t>Дво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рянское</a:t>
            </a:r>
            <a:r>
              <a:rPr lang="ru-RU" b="1" dirty="0" smtClean="0">
                <a:solidFill>
                  <a:schemeClr val="tx1"/>
                </a:solidFill>
              </a:rPr>
              <a:t> гнездо», «Накануне», «Отцы и дети».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TaburinTurgen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42" y="2928934"/>
            <a:ext cx="2363757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DH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8412" y="3500438"/>
            <a:ext cx="99986" cy="1000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8580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1862</a:t>
            </a:r>
          </a:p>
          <a:p>
            <a:pPr algn="l"/>
            <a:r>
              <a:rPr lang="ru-RU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Сложный период разлада с друзьями из-за несхожести взглядов на дальнейшее развитие России.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1863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Тургенев уезжает в немецкий город </a:t>
            </a:r>
            <a:r>
              <a:rPr lang="ru-RU" b="1" dirty="0" err="1" smtClean="0">
                <a:solidFill>
                  <a:schemeClr val="tx1"/>
                </a:solidFill>
              </a:rPr>
              <a:t>Баден-Ба-ден</a:t>
            </a:r>
            <a:r>
              <a:rPr lang="ru-RU" b="1" dirty="0" smtClean="0">
                <a:solidFill>
                  <a:schemeClr val="tx1"/>
                </a:solidFill>
              </a:rPr>
              <a:t>, пропагандирует русскую литературу за </a:t>
            </a:r>
            <a:r>
              <a:rPr lang="ru-RU" b="1" dirty="0" err="1" smtClean="0">
                <a:solidFill>
                  <a:schemeClr val="tx1"/>
                </a:solidFill>
              </a:rPr>
              <a:t>ру-бежом</a:t>
            </a:r>
            <a:r>
              <a:rPr lang="ru-RU" b="1" dirty="0" smtClean="0">
                <a:solidFill>
                  <a:schemeClr val="tx1"/>
                </a:solidFill>
              </a:rPr>
              <a:t>, знакомится с известнейшими </a:t>
            </a:r>
            <a:r>
              <a:rPr lang="ru-RU" b="1" dirty="0" err="1" smtClean="0">
                <a:solidFill>
                  <a:schemeClr val="tx1"/>
                </a:solidFill>
              </a:rPr>
              <a:t>писателя-ми</a:t>
            </a:r>
            <a:r>
              <a:rPr lang="ru-RU" b="1" dirty="0" smtClean="0">
                <a:solidFill>
                  <a:schemeClr val="tx1"/>
                </a:solidFill>
              </a:rPr>
              <a:t> зарубежья: Ч.Диккенсом, Ж. Санд, В.Гюго, </a:t>
            </a:r>
            <a:r>
              <a:rPr lang="ru-RU" b="1" dirty="0" err="1" smtClean="0">
                <a:solidFill>
                  <a:schemeClr val="tx1"/>
                </a:solidFill>
              </a:rPr>
              <a:t>Ги</a:t>
            </a:r>
            <a:r>
              <a:rPr lang="ru-RU" b="1" dirty="0" smtClean="0">
                <a:solidFill>
                  <a:schemeClr val="tx1"/>
                </a:solidFill>
              </a:rPr>
              <a:t>               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де </a:t>
            </a:r>
            <a:r>
              <a:rPr lang="ru-RU" b="1" dirty="0" err="1" smtClean="0">
                <a:solidFill>
                  <a:schemeClr val="tx1"/>
                </a:solidFill>
              </a:rPr>
              <a:t>Мопасаном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и 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многими другими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800px-Charles_Dickens_circa_1860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3702"/>
            <a:ext cx="1357290" cy="1754298"/>
          </a:xfrm>
          <a:prstGeom prst="rect">
            <a:avLst/>
          </a:prstGeom>
          <a:noFill/>
        </p:spPr>
      </p:pic>
      <p:pic>
        <p:nvPicPr>
          <p:cNvPr id="2051" name="Picture 3" descr="C:\Users\User\Desktop\267px-Die_junge_George_S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105935"/>
            <a:ext cx="1306708" cy="1752065"/>
          </a:xfrm>
          <a:prstGeom prst="rect">
            <a:avLst/>
          </a:prstGeom>
          <a:noFill/>
        </p:spPr>
      </p:pic>
      <p:pic>
        <p:nvPicPr>
          <p:cNvPr id="2052" name="Picture 4" descr="C:\Users\User\Desktop\Victor_Hu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158258"/>
            <a:ext cx="1285884" cy="1699742"/>
          </a:xfrm>
          <a:prstGeom prst="rect">
            <a:avLst/>
          </a:prstGeom>
          <a:noFill/>
        </p:spPr>
      </p:pic>
      <p:pic>
        <p:nvPicPr>
          <p:cNvPr id="2053" name="Picture 5" descr="C:\Users\User\Desktop\Maupassant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5143512"/>
            <a:ext cx="1251112" cy="17144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7151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1870-ые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Тургенев выступает как редактор </a:t>
            </a:r>
            <a:r>
              <a:rPr lang="ru-RU" b="1" dirty="0" err="1" smtClean="0">
                <a:solidFill>
                  <a:schemeClr val="tx1"/>
                </a:solidFill>
              </a:rPr>
              <a:t>пе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реводов</a:t>
            </a:r>
            <a:r>
              <a:rPr lang="ru-RU" b="1" dirty="0" smtClean="0">
                <a:solidFill>
                  <a:schemeClr val="tx1"/>
                </a:solidFill>
              </a:rPr>
              <a:t> русских произведений на               иностранные языки, сыграл большую             роль в пропаганде русской </a:t>
            </a:r>
            <a:r>
              <a:rPr lang="ru-RU" b="1" dirty="0" err="1" smtClean="0">
                <a:solidFill>
                  <a:schemeClr val="tx1"/>
                </a:solidFill>
              </a:rPr>
              <a:t>литерату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ры</a:t>
            </a:r>
            <a:r>
              <a:rPr lang="ru-RU" b="1" dirty="0" smtClean="0">
                <a:solidFill>
                  <a:schemeClr val="tx1"/>
                </a:solidFill>
              </a:rPr>
              <a:t>  за границей.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1878-1881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Избран вице-президентом международного литературного конгресса в Париже. 18 июня удостоен звания «почётный доктор </a:t>
            </a:r>
            <a:r>
              <a:rPr lang="ru-RU" b="1" dirty="0" err="1" smtClean="0">
                <a:solidFill>
                  <a:schemeClr val="tx1"/>
                </a:solidFill>
              </a:rPr>
              <a:t>Оксфорд-ского</a:t>
            </a:r>
            <a:r>
              <a:rPr lang="ru-RU" b="1" dirty="0" smtClean="0">
                <a:solidFill>
                  <a:schemeClr val="tx1"/>
                </a:solidFill>
              </a:rPr>
              <a:t> университета». Стал необыкновенно </a:t>
            </a:r>
            <a:r>
              <a:rPr lang="ru-RU" b="1" dirty="0" err="1" smtClean="0">
                <a:solidFill>
                  <a:schemeClr val="tx1"/>
                </a:solidFill>
              </a:rPr>
              <a:t>попу-лярным</a:t>
            </a:r>
            <a:r>
              <a:rPr lang="ru-RU" b="1" dirty="0" smtClean="0">
                <a:solidFill>
                  <a:schemeClr val="tx1"/>
                </a:solidFill>
              </a:rPr>
              <a:t> как дома, так и за границей.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TurgevevI-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471" y="0"/>
            <a:ext cx="2194530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H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478" y="3840482"/>
            <a:ext cx="17142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3 сентября 1883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Тургенев скончался после тяжёлой болезни во французском городе </a:t>
            </a:r>
            <a:r>
              <a:rPr lang="ru-RU" b="1" dirty="0" err="1" smtClean="0">
                <a:solidFill>
                  <a:schemeClr val="tx1"/>
                </a:solidFill>
              </a:rPr>
              <a:t>Буживале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27 сентября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Прах писателя перевезён в Петербург и </a:t>
            </a:r>
            <a:r>
              <a:rPr lang="ru-RU" b="1" dirty="0" err="1" smtClean="0">
                <a:solidFill>
                  <a:schemeClr val="tx1"/>
                </a:solidFill>
              </a:rPr>
              <a:t>погре-бён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Волковском</a:t>
            </a:r>
            <a:r>
              <a:rPr lang="ru-RU" b="1" dirty="0" smtClean="0">
                <a:solidFill>
                  <a:schemeClr val="tx1"/>
                </a:solidFill>
              </a:rPr>
              <a:t> кладбище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Turgenev_death-b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797241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Надгробие_И_С_Турген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38517"/>
            <a:ext cx="2714612" cy="3619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65008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9 ноября 1818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В семье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Сергея Николаевича</a:t>
            </a: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               Тургенева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офицера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кавалергар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-            </a:t>
            </a: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дского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полка с расстроенным    </a:t>
            </a: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состоянием       И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                Варвары Петровны                  </a:t>
            </a: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Лутовиновой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состоятельной   </a:t>
            </a: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дворянки - родился второй сын </a:t>
            </a: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Иван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User\Desktop\180px-Turgenev_S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286000" cy="2882900"/>
          </a:xfrm>
          <a:prstGeom prst="rect">
            <a:avLst/>
          </a:prstGeom>
          <a:noFill/>
        </p:spPr>
      </p:pic>
      <p:pic>
        <p:nvPicPr>
          <p:cNvPr id="4100" name="Picture 4" descr="C:\Users\User\Desktop\180px-Varvara_Petrovna_Turgene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22860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9718" y="6643710"/>
            <a:ext cx="71438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1818 – 1827</a:t>
            </a:r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 лет Иван жил в имении матери 		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Спасское-Лутовиново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получая бес- </a:t>
            </a:r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системное домашнее образование.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1827 – 1833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Иван начал обучение в пансионе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Вейденгаммера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 продолжил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И.Ф.Краузе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для чего семья переехала в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Москву.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180px-Turgenev_1838_by_Gorbu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28846" cy="3071810"/>
          </a:xfrm>
          <a:prstGeom prst="rect">
            <a:avLst/>
          </a:prstGeom>
          <a:noFill/>
        </p:spPr>
      </p:pic>
      <p:pic>
        <p:nvPicPr>
          <p:cNvPr id="1027" name="Picture 3" descr="C:\Users\User\Desktop\280px-Spasskoye-Lutovinov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11206"/>
            <a:ext cx="3929058" cy="29467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908" y="6357958"/>
            <a:ext cx="242862" cy="2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1833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Тургенев поступает на словесный факультет Московского университета, через год по семейным обстоятельствам он переводится в Петербургский университет на философский факультет.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		      На 3 курсе пишет поэму 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но», раскритикованную про-        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фессором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словесности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П.А.Плет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нёвым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но фраза «что-то есть»,                 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обращённая к автору, окрылила его, направила на новые свершения.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Ispbu-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071802" cy="2413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908" y="6357958"/>
            <a:ext cx="242862" cy="2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Вторая половина 1830-х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Иван Тургенев – страстный охотник, благодаря своему дяде Николаю Тургеневу, поддерживаемый в своём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увле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 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чении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матерью. Тесное общение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крестьниным-охо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тником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Афанасием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Алифановым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выкупленным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1000  рублей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умершим в 1872 году.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7" y="1428736"/>
            <a:ext cx="27352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User\Desktop\Turgenev_1879_by_Dmitriev-Orenburg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689446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6992" y="3571876"/>
            <a:ext cx="45719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786874" cy="65722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1836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Появление первой публикации; окончание университета со степенью «действительный студент», через год получение степени «кандидат» – мечта о научной деятельности.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1837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Тургеневым написано около 100 небольших стихотворений и несколько поэм.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1838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Уезжает в Германию продолжать учёбу в Берлинском университете.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8346" y="3071810"/>
            <a:ext cx="45719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Берлине он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посе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шает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лекции по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исто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римской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гречес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кой литературы,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мается  грамматикой 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древнегреческого и латинского языков, чтобы свободно читать античных авторов.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Пребыва-ние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здесь привело Тургенева к мысли, что усвоение норм общечеловеческой культуры выведет Россию из ужасного положения бескультурья.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User\Desktop\250px-Berlin,_Mitte,_Unter_den_Linden,_Hauptgebäude_der_Humboldt-Universität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390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2726" y="3571876"/>
            <a:ext cx="171424" cy="171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1830—1850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В эти годы Иван Сергеевич знакомится с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А.С. Пушкиным,  В.А. Жуковским,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А.В.Никитенко, А.В. Кольцовым,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М.Ю. Лермонтовым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php1vFcYm_urok-konspekt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1462553" cy="1785949"/>
          </a:xfrm>
          <a:prstGeom prst="rect">
            <a:avLst/>
          </a:prstGeom>
          <a:noFill/>
        </p:spPr>
      </p:pic>
      <p:pic>
        <p:nvPicPr>
          <p:cNvPr id="4099" name="Picture 3" descr="C:\Users\User\Desktop\main_50441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735" y="1857364"/>
            <a:ext cx="1519265" cy="1899081"/>
          </a:xfrm>
          <a:prstGeom prst="rect">
            <a:avLst/>
          </a:prstGeom>
          <a:noFill/>
        </p:spPr>
      </p:pic>
      <p:pic>
        <p:nvPicPr>
          <p:cNvPr id="4100" name="Picture 4" descr="C:\Users\User\Desktop\260px-Nikitenko_by_Kramsk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214686"/>
            <a:ext cx="1491818" cy="1681164"/>
          </a:xfrm>
          <a:prstGeom prst="rect">
            <a:avLst/>
          </a:prstGeom>
          <a:noFill/>
        </p:spPr>
      </p:pic>
      <p:pic>
        <p:nvPicPr>
          <p:cNvPr id="4101" name="Picture 5" descr="C:\Users\User\Desktop\250px-Aleksey_Koltso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214686"/>
            <a:ext cx="1571636" cy="1867104"/>
          </a:xfrm>
          <a:prstGeom prst="rect">
            <a:avLst/>
          </a:prstGeom>
          <a:noFill/>
        </p:spPr>
      </p:pic>
      <p:pic>
        <p:nvPicPr>
          <p:cNvPr id="4102" name="Picture 6" descr="C:\Users\User\Desktop\kartinki-m-lermontov-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143380"/>
            <a:ext cx="1714512" cy="17996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13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40" y="3714752"/>
            <a:ext cx="171424" cy="2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9001156" cy="64294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Май 1839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Спасском-Лутовинове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сгорает дом, что заставило Тургенева вернуться домой.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1840 -1841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Путешествие по Германии, Италии, Австрии. Написаны «Вешние воды»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1842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Получил степень магистра по греческой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латинс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кой филологии на латинском языке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Петербург-ском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университете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762</Words>
  <PresentationFormat>Экран (4:3)</PresentationFormat>
  <Paragraphs>116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Конкурс презентаций  «Певец русского слова» номинация  </dc:title>
  <dc:creator>User</dc:creator>
  <cp:lastModifiedBy>Acer</cp:lastModifiedBy>
  <cp:revision>66</cp:revision>
  <dcterms:created xsi:type="dcterms:W3CDTF">2018-10-20T19:44:33Z</dcterms:created>
  <dcterms:modified xsi:type="dcterms:W3CDTF">2023-01-17T15:09:46Z</dcterms:modified>
</cp:coreProperties>
</file>